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56"/>
  </p:notesMasterIdLst>
  <p:sldIdLst>
    <p:sldId id="256" r:id="rId2"/>
    <p:sldId id="257" r:id="rId3"/>
    <p:sldId id="258" r:id="rId4"/>
    <p:sldId id="259" r:id="rId5"/>
    <p:sldId id="796"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797" r:id="rId30"/>
    <p:sldId id="79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4" r:id="rId55"/>
  </p:sldIdLst>
  <p:sldSz cx="12192000" cy="6858000"/>
  <p:notesSz cx="6950075" cy="9236075"/>
  <p:embeddedFontLst>
    <p:embeddedFont>
      <p:font typeface="Calibri" panose="020F050202020403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i5Ih6lrVw3/y+v0rTp6yo2IXmR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C49"/>
    <a:srgbClr val="00F475"/>
    <a:srgbClr val="FCD45A"/>
    <a:srgbClr val="004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65A44-2517-4BF0-943D-8214EE8239D5}">
  <a:tblStyle styleId="{C3B65A44-2517-4BF0-943D-8214EE8239D5}" styleName="Table_0">
    <a:wholeTbl>
      <a:tcTxStyle b="off" i="off">
        <a:font>
          <a:latin typeface="Arial"/>
          <a:ea typeface="Arial"/>
          <a:cs typeface="Arial"/>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p:restoredTop sz="79076" autoAdjust="0"/>
  </p:normalViewPr>
  <p:slideViewPr>
    <p:cSldViewPr snapToGrid="0">
      <p:cViewPr varScale="1">
        <p:scale>
          <a:sx n="160" d="100"/>
          <a:sy n="160" d="100"/>
        </p:scale>
        <p:origin x="760" y="176"/>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09"/>
        <p:guide pos="218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F45BA1-5AC8-4864-9FB9-25A30154E964}"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5B6AD837-21AA-419A-98DF-50800B7C6A6B}">
      <dgm:prSet/>
      <dgm:spPr/>
      <dgm:t>
        <a:bodyPr/>
        <a:lstStyle/>
        <a:p>
          <a:r>
            <a:rPr lang="en-US"/>
            <a:t>I’ve heard of it but I’m not familiar with it. </a:t>
          </a:r>
        </a:p>
      </dgm:t>
    </dgm:pt>
    <dgm:pt modelId="{020D545C-E3B5-4F91-82D2-78F34D0EA4C2}" type="parTrans" cxnId="{0A67B0D4-76E0-4DF9-AFA8-216433BEBAAF}">
      <dgm:prSet/>
      <dgm:spPr/>
      <dgm:t>
        <a:bodyPr/>
        <a:lstStyle/>
        <a:p>
          <a:endParaRPr lang="en-US"/>
        </a:p>
      </dgm:t>
    </dgm:pt>
    <dgm:pt modelId="{A67AC70E-6849-4C3B-8010-CAE1BAD7192B}" type="sibTrans" cxnId="{0A67B0D4-76E0-4DF9-AFA8-216433BEBAAF}">
      <dgm:prSet/>
      <dgm:spPr/>
      <dgm:t>
        <a:bodyPr/>
        <a:lstStyle/>
        <a:p>
          <a:endParaRPr lang="en-US"/>
        </a:p>
      </dgm:t>
    </dgm:pt>
    <dgm:pt modelId="{2D3886D6-4647-4DE1-B7FE-79AECE81923D}">
      <dgm:prSet/>
      <dgm:spPr/>
      <dgm:t>
        <a:bodyPr/>
        <a:lstStyle/>
        <a:p>
          <a:r>
            <a:rPr lang="en-US"/>
            <a:t>I’m pretty familiar with it.</a:t>
          </a:r>
        </a:p>
      </dgm:t>
    </dgm:pt>
    <dgm:pt modelId="{DFAF01BD-8F2B-47D4-B623-4A7FFED954FE}" type="parTrans" cxnId="{679BD396-CEB5-4E2C-A33D-BC654374F04D}">
      <dgm:prSet/>
      <dgm:spPr/>
      <dgm:t>
        <a:bodyPr/>
        <a:lstStyle/>
        <a:p>
          <a:endParaRPr lang="en-US"/>
        </a:p>
      </dgm:t>
    </dgm:pt>
    <dgm:pt modelId="{A7BCA535-7BBE-4A18-9DBD-E7EDD34840FB}" type="sibTrans" cxnId="{679BD396-CEB5-4E2C-A33D-BC654374F04D}">
      <dgm:prSet/>
      <dgm:spPr/>
      <dgm:t>
        <a:bodyPr/>
        <a:lstStyle/>
        <a:p>
          <a:endParaRPr lang="en-US"/>
        </a:p>
      </dgm:t>
    </dgm:pt>
    <dgm:pt modelId="{006A83DA-4A15-45CE-BB44-E51734CB302F}">
      <dgm:prSet/>
      <dgm:spPr/>
      <dgm:t>
        <a:bodyPr/>
        <a:lstStyle/>
        <a:p>
          <a:r>
            <a:rPr lang="en-US" dirty="0"/>
            <a:t>I am familiar with and have used it before in my productivity measures.</a:t>
          </a:r>
        </a:p>
      </dgm:t>
    </dgm:pt>
    <dgm:pt modelId="{0259B9AD-5033-42AB-93D4-455DD496838C}" type="parTrans" cxnId="{6B879594-A8B8-42B2-A421-AECC618DBF15}">
      <dgm:prSet/>
      <dgm:spPr/>
      <dgm:t>
        <a:bodyPr/>
        <a:lstStyle/>
        <a:p>
          <a:endParaRPr lang="en-US"/>
        </a:p>
      </dgm:t>
    </dgm:pt>
    <dgm:pt modelId="{0DAF4FB6-1FA3-4870-89A5-64AB1459CD9F}" type="sibTrans" cxnId="{6B879594-A8B8-42B2-A421-AECC618DBF15}">
      <dgm:prSet/>
      <dgm:spPr/>
      <dgm:t>
        <a:bodyPr/>
        <a:lstStyle/>
        <a:p>
          <a:endParaRPr lang="en-US"/>
        </a:p>
      </dgm:t>
    </dgm:pt>
    <dgm:pt modelId="{954F53E9-3B4C-485C-874C-09B64A679903}">
      <dgm:prSet/>
      <dgm:spPr/>
      <dgm:t>
        <a:bodyPr/>
        <a:lstStyle/>
        <a:p>
          <a:r>
            <a:rPr lang="en-US"/>
            <a:t>I’ve never heard of it.</a:t>
          </a:r>
        </a:p>
      </dgm:t>
    </dgm:pt>
    <dgm:pt modelId="{BF02E080-8AE2-440F-9578-108FF582ABD1}" type="parTrans" cxnId="{9C42F5D4-93D9-471D-875D-A7014BCB8112}">
      <dgm:prSet/>
      <dgm:spPr/>
      <dgm:t>
        <a:bodyPr/>
        <a:lstStyle/>
        <a:p>
          <a:endParaRPr lang="en-US"/>
        </a:p>
      </dgm:t>
    </dgm:pt>
    <dgm:pt modelId="{E42D7574-5914-494B-9CD3-163DE581FF05}" type="sibTrans" cxnId="{9C42F5D4-93D9-471D-875D-A7014BCB8112}">
      <dgm:prSet/>
      <dgm:spPr/>
      <dgm:t>
        <a:bodyPr/>
        <a:lstStyle/>
        <a:p>
          <a:endParaRPr lang="en-US"/>
        </a:p>
      </dgm:t>
    </dgm:pt>
    <dgm:pt modelId="{D654B991-C310-4080-AF34-D710EDB4D62A}" type="pres">
      <dgm:prSet presAssocID="{87F45BA1-5AC8-4864-9FB9-25A30154E964}" presName="root" presStyleCnt="0">
        <dgm:presLayoutVars>
          <dgm:dir/>
          <dgm:resizeHandles val="exact"/>
        </dgm:presLayoutVars>
      </dgm:prSet>
      <dgm:spPr/>
    </dgm:pt>
    <dgm:pt modelId="{EFDF13CF-900A-48BF-A4D8-6B25213D8A95}" type="pres">
      <dgm:prSet presAssocID="{5B6AD837-21AA-419A-98DF-50800B7C6A6B}" presName="compNode" presStyleCnt="0"/>
      <dgm:spPr/>
    </dgm:pt>
    <dgm:pt modelId="{EA4715FE-75A0-482C-9FCD-A284EE9BD501}" type="pres">
      <dgm:prSet presAssocID="{5B6AD837-21AA-419A-98DF-50800B7C6A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arvey Balls 50% outline"/>
        </a:ext>
      </dgm:extLst>
    </dgm:pt>
    <dgm:pt modelId="{AC549743-CD17-4C99-8807-95EE1BFE43A0}" type="pres">
      <dgm:prSet presAssocID="{5B6AD837-21AA-419A-98DF-50800B7C6A6B}" presName="spaceRect" presStyleCnt="0"/>
      <dgm:spPr/>
    </dgm:pt>
    <dgm:pt modelId="{35EF7196-4647-45E1-B8AD-38D54995FCC6}" type="pres">
      <dgm:prSet presAssocID="{5B6AD837-21AA-419A-98DF-50800B7C6A6B}" presName="textRect" presStyleLbl="revTx" presStyleIdx="0" presStyleCnt="4">
        <dgm:presLayoutVars>
          <dgm:chMax val="1"/>
          <dgm:chPref val="1"/>
        </dgm:presLayoutVars>
      </dgm:prSet>
      <dgm:spPr/>
    </dgm:pt>
    <dgm:pt modelId="{26BC0602-B8FF-4A86-A421-49F4430C08C7}" type="pres">
      <dgm:prSet presAssocID="{A67AC70E-6849-4C3B-8010-CAE1BAD7192B}" presName="sibTrans" presStyleCnt="0"/>
      <dgm:spPr/>
    </dgm:pt>
    <dgm:pt modelId="{4A363223-F726-4E66-8870-0168E69AD170}" type="pres">
      <dgm:prSet presAssocID="{2D3886D6-4647-4DE1-B7FE-79AECE81923D}" presName="compNode" presStyleCnt="0"/>
      <dgm:spPr/>
    </dgm:pt>
    <dgm:pt modelId="{6B250ED3-A387-496F-8C56-96D323FC4B5F}" type="pres">
      <dgm:prSet presAssocID="{2D3886D6-4647-4DE1-B7FE-79AECE81923D}"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arvey Balls 50% with solid fill"/>
        </a:ext>
      </dgm:extLst>
    </dgm:pt>
    <dgm:pt modelId="{54FBEC39-34FC-4BCB-9163-4F2FB3CF69CB}" type="pres">
      <dgm:prSet presAssocID="{2D3886D6-4647-4DE1-B7FE-79AECE81923D}" presName="spaceRect" presStyleCnt="0"/>
      <dgm:spPr/>
    </dgm:pt>
    <dgm:pt modelId="{C6E88931-060D-4FA0-A0C5-C9CE743D3054}" type="pres">
      <dgm:prSet presAssocID="{2D3886D6-4647-4DE1-B7FE-79AECE81923D}" presName="textRect" presStyleLbl="revTx" presStyleIdx="1" presStyleCnt="4">
        <dgm:presLayoutVars>
          <dgm:chMax val="1"/>
          <dgm:chPref val="1"/>
        </dgm:presLayoutVars>
      </dgm:prSet>
      <dgm:spPr/>
    </dgm:pt>
    <dgm:pt modelId="{B1EB6C1A-D4A9-4484-8ACD-0C9F4FF9C184}" type="pres">
      <dgm:prSet presAssocID="{A7BCA535-7BBE-4A18-9DBD-E7EDD34840FB}" presName="sibTrans" presStyleCnt="0"/>
      <dgm:spPr/>
    </dgm:pt>
    <dgm:pt modelId="{5D107527-6BD9-4BC1-850D-1894BC929737}" type="pres">
      <dgm:prSet presAssocID="{006A83DA-4A15-45CE-BB44-E51734CB302F}" presName="compNode" presStyleCnt="0"/>
      <dgm:spPr/>
    </dgm:pt>
    <dgm:pt modelId="{C1FD7A15-FDF4-4F87-BD5E-D41CFA2ED351}" type="pres">
      <dgm:prSet presAssocID="{006A83DA-4A15-45CE-BB44-E51734CB302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arvey Balls 100% with solid fill"/>
        </a:ext>
      </dgm:extLst>
    </dgm:pt>
    <dgm:pt modelId="{6D05F0C7-F939-403D-BB69-C33F4BDD00DA}" type="pres">
      <dgm:prSet presAssocID="{006A83DA-4A15-45CE-BB44-E51734CB302F}" presName="spaceRect" presStyleCnt="0"/>
      <dgm:spPr/>
    </dgm:pt>
    <dgm:pt modelId="{690A1D87-C6B7-4FF3-8A19-2D54170E01E0}" type="pres">
      <dgm:prSet presAssocID="{006A83DA-4A15-45CE-BB44-E51734CB302F}" presName="textRect" presStyleLbl="revTx" presStyleIdx="2" presStyleCnt="4">
        <dgm:presLayoutVars>
          <dgm:chMax val="1"/>
          <dgm:chPref val="1"/>
        </dgm:presLayoutVars>
      </dgm:prSet>
      <dgm:spPr/>
    </dgm:pt>
    <dgm:pt modelId="{25EAF3C7-A300-4306-A698-D0DEA1533F09}" type="pres">
      <dgm:prSet presAssocID="{0DAF4FB6-1FA3-4870-89A5-64AB1459CD9F}" presName="sibTrans" presStyleCnt="0"/>
      <dgm:spPr/>
    </dgm:pt>
    <dgm:pt modelId="{EF1D5D20-9AE2-4528-A2BD-F20ED5B13CE6}" type="pres">
      <dgm:prSet presAssocID="{954F53E9-3B4C-485C-874C-09B64A679903}" presName="compNode" presStyleCnt="0"/>
      <dgm:spPr/>
    </dgm:pt>
    <dgm:pt modelId="{03AFB591-02D1-4F16-B678-4A313C2DB2A4}" type="pres">
      <dgm:prSet presAssocID="{954F53E9-3B4C-485C-874C-09B64A679903}"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arvey Balls 100% outline"/>
        </a:ext>
      </dgm:extLst>
    </dgm:pt>
    <dgm:pt modelId="{7D4D2C83-4F98-4AC2-8B8F-1EFB7DD78A34}" type="pres">
      <dgm:prSet presAssocID="{954F53E9-3B4C-485C-874C-09B64A679903}" presName="spaceRect" presStyleCnt="0"/>
      <dgm:spPr/>
    </dgm:pt>
    <dgm:pt modelId="{C61B0741-6E60-4C5B-9749-0186B2D03A8E}" type="pres">
      <dgm:prSet presAssocID="{954F53E9-3B4C-485C-874C-09B64A679903}" presName="textRect" presStyleLbl="revTx" presStyleIdx="3" presStyleCnt="4">
        <dgm:presLayoutVars>
          <dgm:chMax val="1"/>
          <dgm:chPref val="1"/>
        </dgm:presLayoutVars>
      </dgm:prSet>
      <dgm:spPr/>
    </dgm:pt>
  </dgm:ptLst>
  <dgm:cxnLst>
    <dgm:cxn modelId="{C95FAD48-AE59-4214-9E21-43D6912E506E}" type="presOf" srcId="{006A83DA-4A15-45CE-BB44-E51734CB302F}" destId="{690A1D87-C6B7-4FF3-8A19-2D54170E01E0}" srcOrd="0" destOrd="0" presId="urn:microsoft.com/office/officeart/2018/2/layout/IconLabelList"/>
    <dgm:cxn modelId="{8E33C361-3720-4576-BDEB-FA15D31DDA32}" type="presOf" srcId="{954F53E9-3B4C-485C-874C-09B64A679903}" destId="{C61B0741-6E60-4C5B-9749-0186B2D03A8E}" srcOrd="0" destOrd="0" presId="urn:microsoft.com/office/officeart/2018/2/layout/IconLabelList"/>
    <dgm:cxn modelId="{6B879594-A8B8-42B2-A421-AECC618DBF15}" srcId="{87F45BA1-5AC8-4864-9FB9-25A30154E964}" destId="{006A83DA-4A15-45CE-BB44-E51734CB302F}" srcOrd="2" destOrd="0" parTransId="{0259B9AD-5033-42AB-93D4-455DD496838C}" sibTransId="{0DAF4FB6-1FA3-4870-89A5-64AB1459CD9F}"/>
    <dgm:cxn modelId="{679BD396-CEB5-4E2C-A33D-BC654374F04D}" srcId="{87F45BA1-5AC8-4864-9FB9-25A30154E964}" destId="{2D3886D6-4647-4DE1-B7FE-79AECE81923D}" srcOrd="1" destOrd="0" parTransId="{DFAF01BD-8F2B-47D4-B623-4A7FFED954FE}" sibTransId="{A7BCA535-7BBE-4A18-9DBD-E7EDD34840FB}"/>
    <dgm:cxn modelId="{966A0BA4-D29B-4C37-843B-FDABA905B44A}" type="presOf" srcId="{87F45BA1-5AC8-4864-9FB9-25A30154E964}" destId="{D654B991-C310-4080-AF34-D710EDB4D62A}" srcOrd="0" destOrd="0" presId="urn:microsoft.com/office/officeart/2018/2/layout/IconLabelList"/>
    <dgm:cxn modelId="{24402ACC-810E-4C39-A97B-F79429FB826D}" type="presOf" srcId="{2D3886D6-4647-4DE1-B7FE-79AECE81923D}" destId="{C6E88931-060D-4FA0-A0C5-C9CE743D3054}" srcOrd="0" destOrd="0" presId="urn:microsoft.com/office/officeart/2018/2/layout/IconLabelList"/>
    <dgm:cxn modelId="{E777D5CF-4A1C-40BE-8223-1626993B324D}" type="presOf" srcId="{5B6AD837-21AA-419A-98DF-50800B7C6A6B}" destId="{35EF7196-4647-45E1-B8AD-38D54995FCC6}" srcOrd="0" destOrd="0" presId="urn:microsoft.com/office/officeart/2018/2/layout/IconLabelList"/>
    <dgm:cxn modelId="{0A67B0D4-76E0-4DF9-AFA8-216433BEBAAF}" srcId="{87F45BA1-5AC8-4864-9FB9-25A30154E964}" destId="{5B6AD837-21AA-419A-98DF-50800B7C6A6B}" srcOrd="0" destOrd="0" parTransId="{020D545C-E3B5-4F91-82D2-78F34D0EA4C2}" sibTransId="{A67AC70E-6849-4C3B-8010-CAE1BAD7192B}"/>
    <dgm:cxn modelId="{9C42F5D4-93D9-471D-875D-A7014BCB8112}" srcId="{87F45BA1-5AC8-4864-9FB9-25A30154E964}" destId="{954F53E9-3B4C-485C-874C-09B64A679903}" srcOrd="3" destOrd="0" parTransId="{BF02E080-8AE2-440F-9578-108FF582ABD1}" sibTransId="{E42D7574-5914-494B-9CD3-163DE581FF05}"/>
    <dgm:cxn modelId="{EA61E96A-A0F1-4EEE-83DF-4B18AACC1FEC}" type="presParOf" srcId="{D654B991-C310-4080-AF34-D710EDB4D62A}" destId="{EFDF13CF-900A-48BF-A4D8-6B25213D8A95}" srcOrd="0" destOrd="0" presId="urn:microsoft.com/office/officeart/2018/2/layout/IconLabelList"/>
    <dgm:cxn modelId="{802D640C-D819-4164-A33F-A5DFE992E6A6}" type="presParOf" srcId="{EFDF13CF-900A-48BF-A4D8-6B25213D8A95}" destId="{EA4715FE-75A0-482C-9FCD-A284EE9BD501}" srcOrd="0" destOrd="0" presId="urn:microsoft.com/office/officeart/2018/2/layout/IconLabelList"/>
    <dgm:cxn modelId="{6BE7E2B3-D76C-4B26-B715-AEBAC2F3ED05}" type="presParOf" srcId="{EFDF13CF-900A-48BF-A4D8-6B25213D8A95}" destId="{AC549743-CD17-4C99-8807-95EE1BFE43A0}" srcOrd="1" destOrd="0" presId="urn:microsoft.com/office/officeart/2018/2/layout/IconLabelList"/>
    <dgm:cxn modelId="{41A2BB6A-0050-4BEF-8B11-AC23623DA584}" type="presParOf" srcId="{EFDF13CF-900A-48BF-A4D8-6B25213D8A95}" destId="{35EF7196-4647-45E1-B8AD-38D54995FCC6}" srcOrd="2" destOrd="0" presId="urn:microsoft.com/office/officeart/2018/2/layout/IconLabelList"/>
    <dgm:cxn modelId="{00EDF0FD-B2CC-4FAF-B60C-01AE0518A79B}" type="presParOf" srcId="{D654B991-C310-4080-AF34-D710EDB4D62A}" destId="{26BC0602-B8FF-4A86-A421-49F4430C08C7}" srcOrd="1" destOrd="0" presId="urn:microsoft.com/office/officeart/2018/2/layout/IconLabelList"/>
    <dgm:cxn modelId="{2C4F7AF4-5C3A-44B9-B456-1E8242ED2334}" type="presParOf" srcId="{D654B991-C310-4080-AF34-D710EDB4D62A}" destId="{4A363223-F726-4E66-8870-0168E69AD170}" srcOrd="2" destOrd="0" presId="urn:microsoft.com/office/officeart/2018/2/layout/IconLabelList"/>
    <dgm:cxn modelId="{C94D39E1-FBBC-4A59-9047-09475D9CEA0A}" type="presParOf" srcId="{4A363223-F726-4E66-8870-0168E69AD170}" destId="{6B250ED3-A387-496F-8C56-96D323FC4B5F}" srcOrd="0" destOrd="0" presId="urn:microsoft.com/office/officeart/2018/2/layout/IconLabelList"/>
    <dgm:cxn modelId="{1F665545-046D-4750-BEC4-ECE4BE946F78}" type="presParOf" srcId="{4A363223-F726-4E66-8870-0168E69AD170}" destId="{54FBEC39-34FC-4BCB-9163-4F2FB3CF69CB}" srcOrd="1" destOrd="0" presId="urn:microsoft.com/office/officeart/2018/2/layout/IconLabelList"/>
    <dgm:cxn modelId="{25A743A0-6253-4F21-964B-5E597BD611C5}" type="presParOf" srcId="{4A363223-F726-4E66-8870-0168E69AD170}" destId="{C6E88931-060D-4FA0-A0C5-C9CE743D3054}" srcOrd="2" destOrd="0" presId="urn:microsoft.com/office/officeart/2018/2/layout/IconLabelList"/>
    <dgm:cxn modelId="{A29EC01D-43C5-4562-A1CA-A9DD33207BAD}" type="presParOf" srcId="{D654B991-C310-4080-AF34-D710EDB4D62A}" destId="{B1EB6C1A-D4A9-4484-8ACD-0C9F4FF9C184}" srcOrd="3" destOrd="0" presId="urn:microsoft.com/office/officeart/2018/2/layout/IconLabelList"/>
    <dgm:cxn modelId="{9A38AA7C-75F8-4DF2-AF2D-F4CC0046D014}" type="presParOf" srcId="{D654B991-C310-4080-AF34-D710EDB4D62A}" destId="{5D107527-6BD9-4BC1-850D-1894BC929737}" srcOrd="4" destOrd="0" presId="urn:microsoft.com/office/officeart/2018/2/layout/IconLabelList"/>
    <dgm:cxn modelId="{2D982AA5-FAB8-47C0-A94F-8F39C0020998}" type="presParOf" srcId="{5D107527-6BD9-4BC1-850D-1894BC929737}" destId="{C1FD7A15-FDF4-4F87-BD5E-D41CFA2ED351}" srcOrd="0" destOrd="0" presId="urn:microsoft.com/office/officeart/2018/2/layout/IconLabelList"/>
    <dgm:cxn modelId="{E3D34501-BC1D-473D-A684-278F62C24450}" type="presParOf" srcId="{5D107527-6BD9-4BC1-850D-1894BC929737}" destId="{6D05F0C7-F939-403D-BB69-C33F4BDD00DA}" srcOrd="1" destOrd="0" presId="urn:microsoft.com/office/officeart/2018/2/layout/IconLabelList"/>
    <dgm:cxn modelId="{286C628B-F62C-4E8B-95EA-B4437972C14F}" type="presParOf" srcId="{5D107527-6BD9-4BC1-850D-1894BC929737}" destId="{690A1D87-C6B7-4FF3-8A19-2D54170E01E0}" srcOrd="2" destOrd="0" presId="urn:microsoft.com/office/officeart/2018/2/layout/IconLabelList"/>
    <dgm:cxn modelId="{E6FCED89-5EE4-42D5-BE14-BB2FDB403810}" type="presParOf" srcId="{D654B991-C310-4080-AF34-D710EDB4D62A}" destId="{25EAF3C7-A300-4306-A698-D0DEA1533F09}" srcOrd="5" destOrd="0" presId="urn:microsoft.com/office/officeart/2018/2/layout/IconLabelList"/>
    <dgm:cxn modelId="{41F7C0FD-1BC3-4065-981E-2346C5705522}" type="presParOf" srcId="{D654B991-C310-4080-AF34-D710EDB4D62A}" destId="{EF1D5D20-9AE2-4528-A2BD-F20ED5B13CE6}" srcOrd="6" destOrd="0" presId="urn:microsoft.com/office/officeart/2018/2/layout/IconLabelList"/>
    <dgm:cxn modelId="{F6B091F1-0261-4C39-9F11-3DC9F71E1F87}" type="presParOf" srcId="{EF1D5D20-9AE2-4528-A2BD-F20ED5B13CE6}" destId="{03AFB591-02D1-4F16-B678-4A313C2DB2A4}" srcOrd="0" destOrd="0" presId="urn:microsoft.com/office/officeart/2018/2/layout/IconLabelList"/>
    <dgm:cxn modelId="{7B8C0204-CB4F-47D8-BDBB-657BE686CD22}" type="presParOf" srcId="{EF1D5D20-9AE2-4528-A2BD-F20ED5B13CE6}" destId="{7D4D2C83-4F98-4AC2-8B8F-1EFB7DD78A34}" srcOrd="1" destOrd="0" presId="urn:microsoft.com/office/officeart/2018/2/layout/IconLabelList"/>
    <dgm:cxn modelId="{4269839F-7853-415C-8879-FCE0F6DC233E}" type="presParOf" srcId="{EF1D5D20-9AE2-4528-A2BD-F20ED5B13CE6}" destId="{C61B0741-6E60-4C5B-9749-0186B2D03A8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5D685E-9027-4A9A-94F3-1DC5589F2B09}"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US"/>
        </a:p>
      </dgm:t>
    </dgm:pt>
    <dgm:pt modelId="{E3C277E4-1BC7-43BF-8DE3-FD1B4D6DA5D6}">
      <dgm:prSet/>
      <dgm:spPr/>
      <dgm:t>
        <a:bodyPr/>
        <a:lstStyle/>
        <a:p>
          <a:r>
            <a:rPr lang="en-US"/>
            <a:t>20 minutes </a:t>
          </a:r>
        </a:p>
      </dgm:t>
    </dgm:pt>
    <dgm:pt modelId="{49EAA07F-6EE3-4D10-A6F0-B2C541A76088}" type="parTrans" cxnId="{119DD424-53D3-4FA5-B4AE-C22E9FEF110A}">
      <dgm:prSet/>
      <dgm:spPr/>
      <dgm:t>
        <a:bodyPr/>
        <a:lstStyle/>
        <a:p>
          <a:endParaRPr lang="en-US"/>
        </a:p>
      </dgm:t>
    </dgm:pt>
    <dgm:pt modelId="{6DD94CC3-2B48-4414-B6F3-D1BE0B38153B}" type="sibTrans" cxnId="{119DD424-53D3-4FA5-B4AE-C22E9FEF110A}">
      <dgm:prSet/>
      <dgm:spPr/>
      <dgm:t>
        <a:bodyPr/>
        <a:lstStyle/>
        <a:p>
          <a:endParaRPr lang="en-US"/>
        </a:p>
      </dgm:t>
    </dgm:pt>
    <dgm:pt modelId="{CFB8EC89-DBF4-4472-BAF1-9A9E6D06B9EA}">
      <dgm:prSet/>
      <dgm:spPr/>
      <dgm:t>
        <a:bodyPr/>
        <a:lstStyle/>
        <a:p>
          <a:r>
            <a:rPr lang="en-US"/>
            <a:t>30 minutes </a:t>
          </a:r>
        </a:p>
      </dgm:t>
    </dgm:pt>
    <dgm:pt modelId="{8BFC92C6-06EB-4D00-B62A-B4AF5B22F095}" type="parTrans" cxnId="{DB054293-6FE2-466C-84EC-7311E8AC0FDB}">
      <dgm:prSet/>
      <dgm:spPr/>
      <dgm:t>
        <a:bodyPr/>
        <a:lstStyle/>
        <a:p>
          <a:endParaRPr lang="en-US"/>
        </a:p>
      </dgm:t>
    </dgm:pt>
    <dgm:pt modelId="{9BD2963E-13F9-42C7-95F1-CAD3A9FAC567}" type="sibTrans" cxnId="{DB054293-6FE2-466C-84EC-7311E8AC0FDB}">
      <dgm:prSet/>
      <dgm:spPr/>
      <dgm:t>
        <a:bodyPr/>
        <a:lstStyle/>
        <a:p>
          <a:endParaRPr lang="en-US"/>
        </a:p>
      </dgm:t>
    </dgm:pt>
    <dgm:pt modelId="{B60B8D97-FE67-4A93-B92B-80B539B2F041}">
      <dgm:prSet/>
      <dgm:spPr/>
      <dgm:t>
        <a:bodyPr/>
        <a:lstStyle/>
        <a:p>
          <a:r>
            <a:rPr lang="en-US"/>
            <a:t>45 minutes</a:t>
          </a:r>
        </a:p>
      </dgm:t>
    </dgm:pt>
    <dgm:pt modelId="{A5CA3800-8AFE-400B-BA59-C991C9F28C6B}" type="parTrans" cxnId="{031F86B9-A8FA-41DA-A602-69A240D92BFC}">
      <dgm:prSet/>
      <dgm:spPr/>
      <dgm:t>
        <a:bodyPr/>
        <a:lstStyle/>
        <a:p>
          <a:endParaRPr lang="en-US"/>
        </a:p>
      </dgm:t>
    </dgm:pt>
    <dgm:pt modelId="{A022279A-488E-4F9A-B79B-46DC76878816}" type="sibTrans" cxnId="{031F86B9-A8FA-41DA-A602-69A240D92BFC}">
      <dgm:prSet/>
      <dgm:spPr/>
      <dgm:t>
        <a:bodyPr/>
        <a:lstStyle/>
        <a:p>
          <a:endParaRPr lang="en-US"/>
        </a:p>
      </dgm:t>
    </dgm:pt>
    <dgm:pt modelId="{1E58626B-4D50-4084-B4B4-B8AC12353164}">
      <dgm:prSet/>
      <dgm:spPr/>
      <dgm:t>
        <a:bodyPr/>
        <a:lstStyle/>
        <a:p>
          <a:r>
            <a:rPr lang="en-US"/>
            <a:t>1 hour</a:t>
          </a:r>
        </a:p>
      </dgm:t>
    </dgm:pt>
    <dgm:pt modelId="{D140D9D4-E9C2-4930-BDED-F5DAA46D65B9}" type="parTrans" cxnId="{9117738D-E8D3-496D-A1E4-9C754761DD27}">
      <dgm:prSet/>
      <dgm:spPr/>
      <dgm:t>
        <a:bodyPr/>
        <a:lstStyle/>
        <a:p>
          <a:endParaRPr lang="en-US"/>
        </a:p>
      </dgm:t>
    </dgm:pt>
    <dgm:pt modelId="{F98DF1A4-042B-4F47-8DF1-5E26E388EDED}" type="sibTrans" cxnId="{9117738D-E8D3-496D-A1E4-9C754761DD27}">
      <dgm:prSet/>
      <dgm:spPr/>
      <dgm:t>
        <a:bodyPr/>
        <a:lstStyle/>
        <a:p>
          <a:endParaRPr lang="en-US"/>
        </a:p>
      </dgm:t>
    </dgm:pt>
    <dgm:pt modelId="{9FD04B65-B5AF-4A79-AA0C-02A01C6237E0}" type="pres">
      <dgm:prSet presAssocID="{765D685E-9027-4A9A-94F3-1DC5589F2B09}" presName="linear" presStyleCnt="0">
        <dgm:presLayoutVars>
          <dgm:animLvl val="lvl"/>
          <dgm:resizeHandles val="exact"/>
        </dgm:presLayoutVars>
      </dgm:prSet>
      <dgm:spPr/>
    </dgm:pt>
    <dgm:pt modelId="{7BF2FB7B-6F79-403A-B097-E96369C854E9}" type="pres">
      <dgm:prSet presAssocID="{E3C277E4-1BC7-43BF-8DE3-FD1B4D6DA5D6}" presName="parentText" presStyleLbl="node1" presStyleIdx="0" presStyleCnt="4">
        <dgm:presLayoutVars>
          <dgm:chMax val="0"/>
          <dgm:bulletEnabled val="1"/>
        </dgm:presLayoutVars>
      </dgm:prSet>
      <dgm:spPr/>
    </dgm:pt>
    <dgm:pt modelId="{AD4B8D7D-7AC8-4145-A3C7-08D386A04ACB}" type="pres">
      <dgm:prSet presAssocID="{6DD94CC3-2B48-4414-B6F3-D1BE0B38153B}" presName="spacer" presStyleCnt="0"/>
      <dgm:spPr/>
    </dgm:pt>
    <dgm:pt modelId="{D741B385-CB00-421D-876A-4314A80DE775}" type="pres">
      <dgm:prSet presAssocID="{CFB8EC89-DBF4-4472-BAF1-9A9E6D06B9EA}" presName="parentText" presStyleLbl="node1" presStyleIdx="1" presStyleCnt="4">
        <dgm:presLayoutVars>
          <dgm:chMax val="0"/>
          <dgm:bulletEnabled val="1"/>
        </dgm:presLayoutVars>
      </dgm:prSet>
      <dgm:spPr/>
    </dgm:pt>
    <dgm:pt modelId="{C3D32B76-8CDD-4695-B922-E2E75A5D5435}" type="pres">
      <dgm:prSet presAssocID="{9BD2963E-13F9-42C7-95F1-CAD3A9FAC567}" presName="spacer" presStyleCnt="0"/>
      <dgm:spPr/>
    </dgm:pt>
    <dgm:pt modelId="{67391115-FBA8-42E3-8E71-44C4A2E910D3}" type="pres">
      <dgm:prSet presAssocID="{B60B8D97-FE67-4A93-B92B-80B539B2F041}" presName="parentText" presStyleLbl="node1" presStyleIdx="2" presStyleCnt="4">
        <dgm:presLayoutVars>
          <dgm:chMax val="0"/>
          <dgm:bulletEnabled val="1"/>
        </dgm:presLayoutVars>
      </dgm:prSet>
      <dgm:spPr/>
    </dgm:pt>
    <dgm:pt modelId="{2B78CE4A-274D-430B-ACD3-279113911061}" type="pres">
      <dgm:prSet presAssocID="{A022279A-488E-4F9A-B79B-46DC76878816}" presName="spacer" presStyleCnt="0"/>
      <dgm:spPr/>
    </dgm:pt>
    <dgm:pt modelId="{07B264EA-28DA-4AB0-AE38-7A92696FF604}" type="pres">
      <dgm:prSet presAssocID="{1E58626B-4D50-4084-B4B4-B8AC12353164}" presName="parentText" presStyleLbl="node1" presStyleIdx="3" presStyleCnt="4">
        <dgm:presLayoutVars>
          <dgm:chMax val="0"/>
          <dgm:bulletEnabled val="1"/>
        </dgm:presLayoutVars>
      </dgm:prSet>
      <dgm:spPr/>
    </dgm:pt>
  </dgm:ptLst>
  <dgm:cxnLst>
    <dgm:cxn modelId="{119DD424-53D3-4FA5-B4AE-C22E9FEF110A}" srcId="{765D685E-9027-4A9A-94F3-1DC5589F2B09}" destId="{E3C277E4-1BC7-43BF-8DE3-FD1B4D6DA5D6}" srcOrd="0" destOrd="0" parTransId="{49EAA07F-6EE3-4D10-A6F0-B2C541A76088}" sibTransId="{6DD94CC3-2B48-4414-B6F3-D1BE0B38153B}"/>
    <dgm:cxn modelId="{FC8CA67F-02BA-441A-B2FB-C0B069B76FC3}" type="presOf" srcId="{B60B8D97-FE67-4A93-B92B-80B539B2F041}" destId="{67391115-FBA8-42E3-8E71-44C4A2E910D3}" srcOrd="0" destOrd="0" presId="urn:microsoft.com/office/officeart/2005/8/layout/vList2"/>
    <dgm:cxn modelId="{9117738D-E8D3-496D-A1E4-9C754761DD27}" srcId="{765D685E-9027-4A9A-94F3-1DC5589F2B09}" destId="{1E58626B-4D50-4084-B4B4-B8AC12353164}" srcOrd="3" destOrd="0" parTransId="{D140D9D4-E9C2-4930-BDED-F5DAA46D65B9}" sibTransId="{F98DF1A4-042B-4F47-8DF1-5E26E388EDED}"/>
    <dgm:cxn modelId="{82FFE691-511F-49B7-99F6-2DDD5692936C}" type="presOf" srcId="{E3C277E4-1BC7-43BF-8DE3-FD1B4D6DA5D6}" destId="{7BF2FB7B-6F79-403A-B097-E96369C854E9}" srcOrd="0" destOrd="0" presId="urn:microsoft.com/office/officeart/2005/8/layout/vList2"/>
    <dgm:cxn modelId="{DB054293-6FE2-466C-84EC-7311E8AC0FDB}" srcId="{765D685E-9027-4A9A-94F3-1DC5589F2B09}" destId="{CFB8EC89-DBF4-4472-BAF1-9A9E6D06B9EA}" srcOrd="1" destOrd="0" parTransId="{8BFC92C6-06EB-4D00-B62A-B4AF5B22F095}" sibTransId="{9BD2963E-13F9-42C7-95F1-CAD3A9FAC567}"/>
    <dgm:cxn modelId="{6F2FE7AA-E676-4EA3-8127-8042D3EF1EEE}" type="presOf" srcId="{1E58626B-4D50-4084-B4B4-B8AC12353164}" destId="{07B264EA-28DA-4AB0-AE38-7A92696FF604}" srcOrd="0" destOrd="0" presId="urn:microsoft.com/office/officeart/2005/8/layout/vList2"/>
    <dgm:cxn modelId="{031F86B9-A8FA-41DA-A602-69A240D92BFC}" srcId="{765D685E-9027-4A9A-94F3-1DC5589F2B09}" destId="{B60B8D97-FE67-4A93-B92B-80B539B2F041}" srcOrd="2" destOrd="0" parTransId="{A5CA3800-8AFE-400B-BA59-C991C9F28C6B}" sibTransId="{A022279A-488E-4F9A-B79B-46DC76878816}"/>
    <dgm:cxn modelId="{B78E35E6-7EF4-47DC-8D2C-9DF5F9F42BF5}" type="presOf" srcId="{CFB8EC89-DBF4-4472-BAF1-9A9E6D06B9EA}" destId="{D741B385-CB00-421D-876A-4314A80DE775}" srcOrd="0" destOrd="0" presId="urn:microsoft.com/office/officeart/2005/8/layout/vList2"/>
    <dgm:cxn modelId="{AE7772FB-6AC1-43EF-A3A8-0C92E5C136D0}" type="presOf" srcId="{765D685E-9027-4A9A-94F3-1DC5589F2B09}" destId="{9FD04B65-B5AF-4A79-AA0C-02A01C6237E0}" srcOrd="0" destOrd="0" presId="urn:microsoft.com/office/officeart/2005/8/layout/vList2"/>
    <dgm:cxn modelId="{C4A137AD-9495-4E28-87CC-F01C17877CDA}" type="presParOf" srcId="{9FD04B65-B5AF-4A79-AA0C-02A01C6237E0}" destId="{7BF2FB7B-6F79-403A-B097-E96369C854E9}" srcOrd="0" destOrd="0" presId="urn:microsoft.com/office/officeart/2005/8/layout/vList2"/>
    <dgm:cxn modelId="{BD634BA9-21F8-42CD-A752-DB32D663E27D}" type="presParOf" srcId="{9FD04B65-B5AF-4A79-AA0C-02A01C6237E0}" destId="{AD4B8D7D-7AC8-4145-A3C7-08D386A04ACB}" srcOrd="1" destOrd="0" presId="urn:microsoft.com/office/officeart/2005/8/layout/vList2"/>
    <dgm:cxn modelId="{38416410-FB29-4019-A3FE-D43B0D14B46B}" type="presParOf" srcId="{9FD04B65-B5AF-4A79-AA0C-02A01C6237E0}" destId="{D741B385-CB00-421D-876A-4314A80DE775}" srcOrd="2" destOrd="0" presId="urn:microsoft.com/office/officeart/2005/8/layout/vList2"/>
    <dgm:cxn modelId="{6C9EF7BE-1772-423D-8072-5D1D5696F317}" type="presParOf" srcId="{9FD04B65-B5AF-4A79-AA0C-02A01C6237E0}" destId="{C3D32B76-8CDD-4695-B922-E2E75A5D5435}" srcOrd="3" destOrd="0" presId="urn:microsoft.com/office/officeart/2005/8/layout/vList2"/>
    <dgm:cxn modelId="{6EB0FB91-2CCF-42AE-A6EA-637696A15E16}" type="presParOf" srcId="{9FD04B65-B5AF-4A79-AA0C-02A01C6237E0}" destId="{67391115-FBA8-42E3-8E71-44C4A2E910D3}" srcOrd="4" destOrd="0" presId="urn:microsoft.com/office/officeart/2005/8/layout/vList2"/>
    <dgm:cxn modelId="{DBED5BA3-E67B-4B4C-B38F-A5AA3E181E62}" type="presParOf" srcId="{9FD04B65-B5AF-4A79-AA0C-02A01C6237E0}" destId="{2B78CE4A-274D-430B-ACD3-279113911061}" srcOrd="5" destOrd="0" presId="urn:microsoft.com/office/officeart/2005/8/layout/vList2"/>
    <dgm:cxn modelId="{996897C6-6885-45FC-86E6-0748C8962366}" type="presParOf" srcId="{9FD04B65-B5AF-4A79-AA0C-02A01C6237E0}" destId="{07B264EA-28DA-4AB0-AE38-7A92696FF60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165B7B-DBC6-4C51-8E4F-49A21689112A}" type="doc">
      <dgm:prSet loTypeId="urn:microsoft.com/office/officeart/2005/8/layout/vList2" loCatId="list" qsTypeId="urn:microsoft.com/office/officeart/2005/8/quickstyle/simple4" qsCatId="simple" csTypeId="urn:microsoft.com/office/officeart/2005/8/colors/accent1_4" csCatId="accent1"/>
      <dgm:spPr/>
      <dgm:t>
        <a:bodyPr/>
        <a:lstStyle/>
        <a:p>
          <a:endParaRPr lang="en-US"/>
        </a:p>
      </dgm:t>
    </dgm:pt>
    <dgm:pt modelId="{E76A8467-6A24-4780-AFF9-C40EF0AB6A0B}">
      <dgm:prSet/>
      <dgm:spPr/>
      <dgm:t>
        <a:bodyPr/>
        <a:lstStyle/>
        <a:p>
          <a:r>
            <a:rPr lang="en-US" b="1" dirty="0"/>
            <a:t>Meditate</a:t>
          </a:r>
          <a:endParaRPr lang="en-US" dirty="0"/>
        </a:p>
      </dgm:t>
    </dgm:pt>
    <dgm:pt modelId="{52E38F32-5745-47D2-885D-B9ABF14E3847}" type="parTrans" cxnId="{8459CC39-C037-4998-81A9-DC4EFE8D3E93}">
      <dgm:prSet/>
      <dgm:spPr/>
      <dgm:t>
        <a:bodyPr/>
        <a:lstStyle/>
        <a:p>
          <a:endParaRPr lang="en-US"/>
        </a:p>
      </dgm:t>
    </dgm:pt>
    <dgm:pt modelId="{81AEE30A-D572-44C0-ABFE-3875E6C42997}" type="sibTrans" cxnId="{8459CC39-C037-4998-81A9-DC4EFE8D3E93}">
      <dgm:prSet/>
      <dgm:spPr/>
      <dgm:t>
        <a:bodyPr/>
        <a:lstStyle/>
        <a:p>
          <a:endParaRPr lang="en-US"/>
        </a:p>
      </dgm:t>
    </dgm:pt>
    <dgm:pt modelId="{B19EE836-690F-49F4-8574-92176C523FCA}">
      <dgm:prSet/>
      <dgm:spPr/>
      <dgm:t>
        <a:bodyPr/>
        <a:lstStyle/>
        <a:p>
          <a:r>
            <a:rPr lang="en-US" b="1"/>
            <a:t>Read (Fiction)</a:t>
          </a:r>
          <a:endParaRPr lang="en-US"/>
        </a:p>
      </dgm:t>
    </dgm:pt>
    <dgm:pt modelId="{5A3C301F-7F4A-455C-8019-DBF679D5D9A6}" type="parTrans" cxnId="{0C46238D-C3B7-4F75-B60E-E49ADE55C279}">
      <dgm:prSet/>
      <dgm:spPr/>
      <dgm:t>
        <a:bodyPr/>
        <a:lstStyle/>
        <a:p>
          <a:endParaRPr lang="en-US"/>
        </a:p>
      </dgm:t>
    </dgm:pt>
    <dgm:pt modelId="{79CF3F72-DE58-462F-B251-F3DEEB0E69F4}" type="sibTrans" cxnId="{0C46238D-C3B7-4F75-B60E-E49ADE55C279}">
      <dgm:prSet/>
      <dgm:spPr/>
      <dgm:t>
        <a:bodyPr/>
        <a:lstStyle/>
        <a:p>
          <a:endParaRPr lang="en-US"/>
        </a:p>
      </dgm:t>
    </dgm:pt>
    <dgm:pt modelId="{D24342BA-1189-458B-A3DE-DAE514BDB474}">
      <dgm:prSet/>
      <dgm:spPr/>
      <dgm:t>
        <a:bodyPr/>
        <a:lstStyle/>
        <a:p>
          <a:r>
            <a:rPr lang="en-US" b="1"/>
            <a:t>Exercise</a:t>
          </a:r>
          <a:endParaRPr lang="en-US"/>
        </a:p>
      </dgm:t>
    </dgm:pt>
    <dgm:pt modelId="{D27319A6-527C-4FBC-9560-7D7CBC69B234}" type="parTrans" cxnId="{135D7A7C-1E04-4031-B405-432A346EFD4D}">
      <dgm:prSet/>
      <dgm:spPr/>
      <dgm:t>
        <a:bodyPr/>
        <a:lstStyle/>
        <a:p>
          <a:endParaRPr lang="en-US"/>
        </a:p>
      </dgm:t>
    </dgm:pt>
    <dgm:pt modelId="{9FEA770F-A3CB-431D-8190-6D17B5F3DC35}" type="sibTrans" cxnId="{135D7A7C-1E04-4031-B405-432A346EFD4D}">
      <dgm:prSet/>
      <dgm:spPr/>
      <dgm:t>
        <a:bodyPr/>
        <a:lstStyle/>
        <a:p>
          <a:endParaRPr lang="en-US"/>
        </a:p>
      </dgm:t>
    </dgm:pt>
    <dgm:pt modelId="{ABA6A6B4-F451-4D07-860B-B35EC059C020}" type="pres">
      <dgm:prSet presAssocID="{71165B7B-DBC6-4C51-8E4F-49A21689112A}" presName="linear" presStyleCnt="0">
        <dgm:presLayoutVars>
          <dgm:animLvl val="lvl"/>
          <dgm:resizeHandles val="exact"/>
        </dgm:presLayoutVars>
      </dgm:prSet>
      <dgm:spPr/>
    </dgm:pt>
    <dgm:pt modelId="{9DBFA8A4-063E-4E03-A3BC-D79BF657CA60}" type="pres">
      <dgm:prSet presAssocID="{E76A8467-6A24-4780-AFF9-C40EF0AB6A0B}" presName="parentText" presStyleLbl="node1" presStyleIdx="0" presStyleCnt="3">
        <dgm:presLayoutVars>
          <dgm:chMax val="0"/>
          <dgm:bulletEnabled val="1"/>
        </dgm:presLayoutVars>
      </dgm:prSet>
      <dgm:spPr/>
    </dgm:pt>
    <dgm:pt modelId="{24E89ABC-64B4-483D-8E27-AA57D58C2CB8}" type="pres">
      <dgm:prSet presAssocID="{81AEE30A-D572-44C0-ABFE-3875E6C42997}" presName="spacer" presStyleCnt="0"/>
      <dgm:spPr/>
    </dgm:pt>
    <dgm:pt modelId="{0F8F0768-8C9B-4F4C-9F80-0F01A4FA4A52}" type="pres">
      <dgm:prSet presAssocID="{B19EE836-690F-49F4-8574-92176C523FCA}" presName="parentText" presStyleLbl="node1" presStyleIdx="1" presStyleCnt="3">
        <dgm:presLayoutVars>
          <dgm:chMax val="0"/>
          <dgm:bulletEnabled val="1"/>
        </dgm:presLayoutVars>
      </dgm:prSet>
      <dgm:spPr/>
    </dgm:pt>
    <dgm:pt modelId="{2D0A97CB-DB92-48FC-8D92-7B5EDD0526EE}" type="pres">
      <dgm:prSet presAssocID="{79CF3F72-DE58-462F-B251-F3DEEB0E69F4}" presName="spacer" presStyleCnt="0"/>
      <dgm:spPr/>
    </dgm:pt>
    <dgm:pt modelId="{29334F3E-3C3C-480B-B384-977E44E440B2}" type="pres">
      <dgm:prSet presAssocID="{D24342BA-1189-458B-A3DE-DAE514BDB474}" presName="parentText" presStyleLbl="node1" presStyleIdx="2" presStyleCnt="3">
        <dgm:presLayoutVars>
          <dgm:chMax val="0"/>
          <dgm:bulletEnabled val="1"/>
        </dgm:presLayoutVars>
      </dgm:prSet>
      <dgm:spPr/>
    </dgm:pt>
  </dgm:ptLst>
  <dgm:cxnLst>
    <dgm:cxn modelId="{99BF3D00-B882-4553-8611-BCD11185FC31}" type="presOf" srcId="{D24342BA-1189-458B-A3DE-DAE514BDB474}" destId="{29334F3E-3C3C-480B-B384-977E44E440B2}" srcOrd="0" destOrd="0" presId="urn:microsoft.com/office/officeart/2005/8/layout/vList2"/>
    <dgm:cxn modelId="{8459CC39-C037-4998-81A9-DC4EFE8D3E93}" srcId="{71165B7B-DBC6-4C51-8E4F-49A21689112A}" destId="{E76A8467-6A24-4780-AFF9-C40EF0AB6A0B}" srcOrd="0" destOrd="0" parTransId="{52E38F32-5745-47D2-885D-B9ABF14E3847}" sibTransId="{81AEE30A-D572-44C0-ABFE-3875E6C42997}"/>
    <dgm:cxn modelId="{AD44BE3C-1B27-4BF5-85B1-4DE2FCB13B5A}" type="presOf" srcId="{E76A8467-6A24-4780-AFF9-C40EF0AB6A0B}" destId="{9DBFA8A4-063E-4E03-A3BC-D79BF657CA60}" srcOrd="0" destOrd="0" presId="urn:microsoft.com/office/officeart/2005/8/layout/vList2"/>
    <dgm:cxn modelId="{F7F60059-5552-47B9-9981-BF60219BF664}" type="presOf" srcId="{B19EE836-690F-49F4-8574-92176C523FCA}" destId="{0F8F0768-8C9B-4F4C-9F80-0F01A4FA4A52}" srcOrd="0" destOrd="0" presId="urn:microsoft.com/office/officeart/2005/8/layout/vList2"/>
    <dgm:cxn modelId="{135D7A7C-1E04-4031-B405-432A346EFD4D}" srcId="{71165B7B-DBC6-4C51-8E4F-49A21689112A}" destId="{D24342BA-1189-458B-A3DE-DAE514BDB474}" srcOrd="2" destOrd="0" parTransId="{D27319A6-527C-4FBC-9560-7D7CBC69B234}" sibTransId="{9FEA770F-A3CB-431D-8190-6D17B5F3DC35}"/>
    <dgm:cxn modelId="{1801967C-5E35-49A0-B255-55DDAAF40570}" type="presOf" srcId="{71165B7B-DBC6-4C51-8E4F-49A21689112A}" destId="{ABA6A6B4-F451-4D07-860B-B35EC059C020}" srcOrd="0" destOrd="0" presId="urn:microsoft.com/office/officeart/2005/8/layout/vList2"/>
    <dgm:cxn modelId="{0C46238D-C3B7-4F75-B60E-E49ADE55C279}" srcId="{71165B7B-DBC6-4C51-8E4F-49A21689112A}" destId="{B19EE836-690F-49F4-8574-92176C523FCA}" srcOrd="1" destOrd="0" parTransId="{5A3C301F-7F4A-455C-8019-DBF679D5D9A6}" sibTransId="{79CF3F72-DE58-462F-B251-F3DEEB0E69F4}"/>
    <dgm:cxn modelId="{6AD5A35A-C728-4474-A04B-B6E3A55CA00F}" type="presParOf" srcId="{ABA6A6B4-F451-4D07-860B-B35EC059C020}" destId="{9DBFA8A4-063E-4E03-A3BC-D79BF657CA60}" srcOrd="0" destOrd="0" presId="urn:microsoft.com/office/officeart/2005/8/layout/vList2"/>
    <dgm:cxn modelId="{C39F5256-D32D-4ECA-887B-EC69B6D5E09D}" type="presParOf" srcId="{ABA6A6B4-F451-4D07-860B-B35EC059C020}" destId="{24E89ABC-64B4-483D-8E27-AA57D58C2CB8}" srcOrd="1" destOrd="0" presId="urn:microsoft.com/office/officeart/2005/8/layout/vList2"/>
    <dgm:cxn modelId="{1E0EB0BF-1C1D-4EC6-9DC0-C424B8284F8C}" type="presParOf" srcId="{ABA6A6B4-F451-4D07-860B-B35EC059C020}" destId="{0F8F0768-8C9B-4F4C-9F80-0F01A4FA4A52}" srcOrd="2" destOrd="0" presId="urn:microsoft.com/office/officeart/2005/8/layout/vList2"/>
    <dgm:cxn modelId="{5E78F14B-7501-49AA-BCD3-CF0CCBE121F7}" type="presParOf" srcId="{ABA6A6B4-F451-4D07-860B-B35EC059C020}" destId="{2D0A97CB-DB92-48FC-8D92-7B5EDD0526EE}" srcOrd="3" destOrd="0" presId="urn:microsoft.com/office/officeart/2005/8/layout/vList2"/>
    <dgm:cxn modelId="{DDA59A3E-7E9E-40B0-B8D5-DA6046718CBB}" type="presParOf" srcId="{ABA6A6B4-F451-4D07-860B-B35EC059C020}" destId="{29334F3E-3C3C-480B-B384-977E44E440B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715FE-75A0-482C-9FCD-A284EE9BD501}">
      <dsp:nvSpPr>
        <dsp:cNvPr id="0" name=""/>
        <dsp:cNvSpPr/>
      </dsp:nvSpPr>
      <dsp:spPr>
        <a:xfrm>
          <a:off x="1030026" y="313504"/>
          <a:ext cx="1034827" cy="10348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55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35EF7196-4647-45E1-B8AD-38D54995FCC6}">
      <dsp:nvSpPr>
        <dsp:cNvPr id="0" name=""/>
        <dsp:cNvSpPr/>
      </dsp:nvSpPr>
      <dsp:spPr>
        <a:xfrm>
          <a:off x="397632" y="1669574"/>
          <a:ext cx="22996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I’ve heard of it but I’m not familiar with it. </a:t>
          </a:r>
        </a:p>
      </dsp:txBody>
      <dsp:txXfrm>
        <a:off x="397632" y="1669574"/>
        <a:ext cx="2299616" cy="720000"/>
      </dsp:txXfrm>
    </dsp:sp>
    <dsp:sp modelId="{6B250ED3-A387-496F-8C56-96D323FC4B5F}">
      <dsp:nvSpPr>
        <dsp:cNvPr id="0" name=""/>
        <dsp:cNvSpPr/>
      </dsp:nvSpPr>
      <dsp:spPr>
        <a:xfrm>
          <a:off x="3732075" y="313504"/>
          <a:ext cx="1034827" cy="103482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55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C6E88931-060D-4FA0-A0C5-C9CE743D3054}">
      <dsp:nvSpPr>
        <dsp:cNvPr id="0" name=""/>
        <dsp:cNvSpPr/>
      </dsp:nvSpPr>
      <dsp:spPr>
        <a:xfrm>
          <a:off x="3099681" y="1669574"/>
          <a:ext cx="22996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I’m pretty familiar with it.</a:t>
          </a:r>
        </a:p>
      </dsp:txBody>
      <dsp:txXfrm>
        <a:off x="3099681" y="1669574"/>
        <a:ext cx="2299616" cy="720000"/>
      </dsp:txXfrm>
    </dsp:sp>
    <dsp:sp modelId="{C1FD7A15-FDF4-4F87-BD5E-D41CFA2ED351}">
      <dsp:nvSpPr>
        <dsp:cNvPr id="0" name=""/>
        <dsp:cNvSpPr/>
      </dsp:nvSpPr>
      <dsp:spPr>
        <a:xfrm>
          <a:off x="1030026" y="2964479"/>
          <a:ext cx="1034827" cy="10348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55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690A1D87-C6B7-4FF3-8A19-2D54170E01E0}">
      <dsp:nvSpPr>
        <dsp:cNvPr id="0" name=""/>
        <dsp:cNvSpPr/>
      </dsp:nvSpPr>
      <dsp:spPr>
        <a:xfrm>
          <a:off x="397632" y="4320549"/>
          <a:ext cx="22996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I am familiar with and have used it before in my productivity measures.</a:t>
          </a:r>
        </a:p>
      </dsp:txBody>
      <dsp:txXfrm>
        <a:off x="397632" y="4320549"/>
        <a:ext cx="2299616" cy="720000"/>
      </dsp:txXfrm>
    </dsp:sp>
    <dsp:sp modelId="{03AFB591-02D1-4F16-B678-4A313C2DB2A4}">
      <dsp:nvSpPr>
        <dsp:cNvPr id="0" name=""/>
        <dsp:cNvSpPr/>
      </dsp:nvSpPr>
      <dsp:spPr>
        <a:xfrm>
          <a:off x="3732075" y="2964479"/>
          <a:ext cx="1034827" cy="103482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55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C61B0741-6E60-4C5B-9749-0186B2D03A8E}">
      <dsp:nvSpPr>
        <dsp:cNvPr id="0" name=""/>
        <dsp:cNvSpPr/>
      </dsp:nvSpPr>
      <dsp:spPr>
        <a:xfrm>
          <a:off x="3099681" y="4320549"/>
          <a:ext cx="22996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I’ve never heard of it.</a:t>
          </a:r>
        </a:p>
      </dsp:txBody>
      <dsp:txXfrm>
        <a:off x="3099681" y="4320549"/>
        <a:ext cx="2299616"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2FB7B-6F79-403A-B097-E96369C854E9}">
      <dsp:nvSpPr>
        <dsp:cNvPr id="0" name=""/>
        <dsp:cNvSpPr/>
      </dsp:nvSpPr>
      <dsp:spPr>
        <a:xfrm>
          <a:off x="0" y="45219"/>
          <a:ext cx="3286416" cy="561599"/>
        </a:xfrm>
        <a:prstGeom prst="roundRect">
          <a:avLst/>
        </a:prstGeom>
        <a:solidFill>
          <a:schemeClr val="accent1">
            <a:shade val="8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20 minutes </a:t>
          </a:r>
        </a:p>
      </dsp:txBody>
      <dsp:txXfrm>
        <a:off x="27415" y="72634"/>
        <a:ext cx="3231586" cy="506769"/>
      </dsp:txXfrm>
    </dsp:sp>
    <dsp:sp modelId="{D741B385-CB00-421D-876A-4314A80DE775}">
      <dsp:nvSpPr>
        <dsp:cNvPr id="0" name=""/>
        <dsp:cNvSpPr/>
      </dsp:nvSpPr>
      <dsp:spPr>
        <a:xfrm>
          <a:off x="0" y="675940"/>
          <a:ext cx="3286416" cy="561599"/>
        </a:xfrm>
        <a:prstGeom prst="roundRect">
          <a:avLst/>
        </a:prstGeom>
        <a:solidFill>
          <a:schemeClr val="accent1">
            <a:shade val="80000"/>
            <a:hueOff val="239674"/>
            <a:satOff val="-20785"/>
            <a:lumOff val="1255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30 minutes </a:t>
          </a:r>
        </a:p>
      </dsp:txBody>
      <dsp:txXfrm>
        <a:off x="27415" y="703355"/>
        <a:ext cx="3231586" cy="506769"/>
      </dsp:txXfrm>
    </dsp:sp>
    <dsp:sp modelId="{67391115-FBA8-42E3-8E71-44C4A2E910D3}">
      <dsp:nvSpPr>
        <dsp:cNvPr id="0" name=""/>
        <dsp:cNvSpPr/>
      </dsp:nvSpPr>
      <dsp:spPr>
        <a:xfrm>
          <a:off x="0" y="1306660"/>
          <a:ext cx="3286416" cy="561599"/>
        </a:xfrm>
        <a:prstGeom prst="roundRect">
          <a:avLst/>
        </a:prstGeom>
        <a:solidFill>
          <a:schemeClr val="accent1">
            <a:shade val="80000"/>
            <a:hueOff val="479348"/>
            <a:satOff val="-41569"/>
            <a:lumOff val="25113"/>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45 minutes</a:t>
          </a:r>
        </a:p>
      </dsp:txBody>
      <dsp:txXfrm>
        <a:off x="27415" y="1334075"/>
        <a:ext cx="3231586" cy="506769"/>
      </dsp:txXfrm>
    </dsp:sp>
    <dsp:sp modelId="{07B264EA-28DA-4AB0-AE38-7A92696FF604}">
      <dsp:nvSpPr>
        <dsp:cNvPr id="0" name=""/>
        <dsp:cNvSpPr/>
      </dsp:nvSpPr>
      <dsp:spPr>
        <a:xfrm>
          <a:off x="0" y="1937380"/>
          <a:ext cx="3286416" cy="561599"/>
        </a:xfrm>
        <a:prstGeom prst="roundRect">
          <a:avLst/>
        </a:prstGeom>
        <a:solidFill>
          <a:schemeClr val="accent1">
            <a:shade val="80000"/>
            <a:hueOff val="719021"/>
            <a:satOff val="-62354"/>
            <a:lumOff val="3767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1 hour</a:t>
          </a:r>
        </a:p>
      </dsp:txBody>
      <dsp:txXfrm>
        <a:off x="27415" y="1964795"/>
        <a:ext cx="3231586" cy="506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FA8A4-063E-4E03-A3BC-D79BF657CA60}">
      <dsp:nvSpPr>
        <dsp:cNvPr id="0" name=""/>
        <dsp:cNvSpPr/>
      </dsp:nvSpPr>
      <dsp:spPr>
        <a:xfrm>
          <a:off x="0" y="20508"/>
          <a:ext cx="3812583" cy="795600"/>
        </a:xfrm>
        <a:prstGeom prst="round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Meditate</a:t>
          </a:r>
          <a:endParaRPr lang="en-US" sz="3400" kern="1200" dirty="0"/>
        </a:p>
      </dsp:txBody>
      <dsp:txXfrm>
        <a:off x="38838" y="59346"/>
        <a:ext cx="3734907" cy="717924"/>
      </dsp:txXfrm>
    </dsp:sp>
    <dsp:sp modelId="{0F8F0768-8C9B-4F4C-9F80-0F01A4FA4A52}">
      <dsp:nvSpPr>
        <dsp:cNvPr id="0" name=""/>
        <dsp:cNvSpPr/>
      </dsp:nvSpPr>
      <dsp:spPr>
        <a:xfrm>
          <a:off x="0" y="914028"/>
          <a:ext cx="3812583" cy="795600"/>
        </a:xfrm>
        <a:prstGeom prst="roundRect">
          <a:avLst/>
        </a:prstGeom>
        <a:gradFill rotWithShape="0">
          <a:gsLst>
            <a:gs pos="0">
              <a:schemeClr val="accent1">
                <a:shade val="50000"/>
                <a:hueOff val="513096"/>
                <a:satOff val="-43271"/>
                <a:lumOff val="34667"/>
                <a:alphaOff val="0"/>
                <a:shade val="15000"/>
                <a:satMod val="180000"/>
              </a:schemeClr>
            </a:gs>
            <a:gs pos="50000">
              <a:schemeClr val="accent1">
                <a:shade val="50000"/>
                <a:hueOff val="513096"/>
                <a:satOff val="-43271"/>
                <a:lumOff val="34667"/>
                <a:alphaOff val="0"/>
                <a:shade val="45000"/>
                <a:satMod val="170000"/>
              </a:schemeClr>
            </a:gs>
            <a:gs pos="70000">
              <a:schemeClr val="accent1">
                <a:shade val="50000"/>
                <a:hueOff val="513096"/>
                <a:satOff val="-43271"/>
                <a:lumOff val="34667"/>
                <a:alphaOff val="0"/>
                <a:tint val="99000"/>
                <a:shade val="65000"/>
                <a:satMod val="155000"/>
              </a:schemeClr>
            </a:gs>
            <a:gs pos="100000">
              <a:schemeClr val="accent1">
                <a:shade val="50000"/>
                <a:hueOff val="513096"/>
                <a:satOff val="-43271"/>
                <a:lumOff val="34667"/>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Read (Fiction)</a:t>
          </a:r>
          <a:endParaRPr lang="en-US" sz="3400" kern="1200"/>
        </a:p>
      </dsp:txBody>
      <dsp:txXfrm>
        <a:off x="38838" y="952866"/>
        <a:ext cx="3734907" cy="717924"/>
      </dsp:txXfrm>
    </dsp:sp>
    <dsp:sp modelId="{29334F3E-3C3C-480B-B384-977E44E440B2}">
      <dsp:nvSpPr>
        <dsp:cNvPr id="0" name=""/>
        <dsp:cNvSpPr/>
      </dsp:nvSpPr>
      <dsp:spPr>
        <a:xfrm>
          <a:off x="0" y="1807548"/>
          <a:ext cx="3812583" cy="795600"/>
        </a:xfrm>
        <a:prstGeom prst="roundRect">
          <a:avLst/>
        </a:prstGeom>
        <a:gradFill rotWithShape="0">
          <a:gsLst>
            <a:gs pos="0">
              <a:schemeClr val="accent1">
                <a:shade val="50000"/>
                <a:hueOff val="513096"/>
                <a:satOff val="-43271"/>
                <a:lumOff val="34667"/>
                <a:alphaOff val="0"/>
                <a:shade val="15000"/>
                <a:satMod val="180000"/>
              </a:schemeClr>
            </a:gs>
            <a:gs pos="50000">
              <a:schemeClr val="accent1">
                <a:shade val="50000"/>
                <a:hueOff val="513096"/>
                <a:satOff val="-43271"/>
                <a:lumOff val="34667"/>
                <a:alphaOff val="0"/>
                <a:shade val="45000"/>
                <a:satMod val="170000"/>
              </a:schemeClr>
            </a:gs>
            <a:gs pos="70000">
              <a:schemeClr val="accent1">
                <a:shade val="50000"/>
                <a:hueOff val="513096"/>
                <a:satOff val="-43271"/>
                <a:lumOff val="34667"/>
                <a:alphaOff val="0"/>
                <a:tint val="99000"/>
                <a:shade val="65000"/>
                <a:satMod val="155000"/>
              </a:schemeClr>
            </a:gs>
            <a:gs pos="100000">
              <a:schemeClr val="accent1">
                <a:shade val="50000"/>
                <a:hueOff val="513096"/>
                <a:satOff val="-43271"/>
                <a:lumOff val="34667"/>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Exercise</a:t>
          </a:r>
          <a:endParaRPr lang="en-US" sz="3400" kern="1200"/>
        </a:p>
      </dsp:txBody>
      <dsp:txXfrm>
        <a:off x="38838" y="1846386"/>
        <a:ext cx="3734907" cy="71792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1699" cy="461804"/>
          </a:xfrm>
          <a:prstGeom prst="rect">
            <a:avLst/>
          </a:prstGeom>
          <a:noFill/>
          <a:ln>
            <a:noFill/>
          </a:ln>
        </p:spPr>
        <p:txBody>
          <a:bodyPr spcFirstLastPara="1" wrap="square" lIns="92475" tIns="46225" rIns="92475" bIns="4622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6768" y="0"/>
            <a:ext cx="3011699" cy="461804"/>
          </a:xfrm>
          <a:prstGeom prst="rect">
            <a:avLst/>
          </a:prstGeom>
          <a:noFill/>
          <a:ln>
            <a:noFill/>
          </a:ln>
        </p:spPr>
        <p:txBody>
          <a:bodyPr spcFirstLastPara="1" wrap="square" lIns="92475" tIns="46225" rIns="92475" bIns="4622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lvl1pPr marL="457200" marR="0" lvl="0"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8"/>
            <a:ext cx="3011699" cy="461804"/>
          </a:xfrm>
          <a:prstGeom prst="rect">
            <a:avLst/>
          </a:prstGeom>
          <a:noFill/>
          <a:ln>
            <a:noFill/>
          </a:ln>
        </p:spPr>
        <p:txBody>
          <a:bodyPr spcFirstLastPara="1" wrap="square" lIns="92475" tIns="46225" rIns="92475" bIns="4622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omato-timer.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dirty="0">
                <a:solidFill>
                  <a:schemeClr val="dk1"/>
                </a:solidFill>
                <a:latin typeface="Calibri"/>
                <a:ea typeface="Calibri"/>
                <a:cs typeface="Calibri"/>
                <a:sym typeface="Calibri"/>
              </a:rPr>
              <a:t>https://www.surveymonkey.com/r/T&amp;M-timemanagement</a:t>
            </a:r>
          </a:p>
          <a:p>
            <a:pPr marL="0" lvl="0" indent="0" algn="l" rtl="0">
              <a:spcBef>
                <a:spcPts val="0"/>
              </a:spcBef>
              <a:spcAft>
                <a:spcPts val="0"/>
              </a:spcAft>
              <a:buNone/>
            </a:pPr>
            <a:endParaRPr lang="en-US" sz="16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600" b="0" i="0" u="none" strike="noStrike" dirty="0">
                <a:solidFill>
                  <a:schemeClr val="dk1"/>
                </a:solidFill>
                <a:latin typeface="Calibri"/>
                <a:ea typeface="Calibri"/>
                <a:cs typeface="Calibri"/>
                <a:sym typeface="Calibri"/>
              </a:rPr>
              <a:t>​[INSTRUCTOR 1/ANTHONY] [VIDEO ON]​</a:t>
            </a:r>
            <a:endParaRPr sz="1600" b="0" dirty="0"/>
          </a:p>
          <a:p>
            <a:pPr marL="0" lvl="0" indent="0" algn="l" rtl="0">
              <a:spcBef>
                <a:spcPts val="0"/>
              </a:spcBef>
              <a:spcAft>
                <a:spcPts val="0"/>
              </a:spcAft>
              <a:buNone/>
            </a:pPr>
            <a:br>
              <a:rPr lang="en-US" sz="1600" b="0" dirty="0"/>
            </a:br>
            <a:r>
              <a:rPr lang="en-US" sz="1600" b="0" i="0" u="none" strike="noStrike" dirty="0">
                <a:solidFill>
                  <a:schemeClr val="dk1"/>
                </a:solidFill>
                <a:latin typeface="Calibri"/>
                <a:ea typeface="Calibri"/>
                <a:cs typeface="Calibri"/>
                <a:sym typeface="Calibri"/>
              </a:rPr>
              <a:t>Hello, this is Anthony Fasano and I'd like to welcome you to the fourth skill building session of the “Engineering Leadership Accelerator - People Skills Course” entitled “Time Management and Maximizing Productivity”. ​</a:t>
            </a:r>
            <a:endParaRPr sz="1600" b="0" dirty="0"/>
          </a:p>
          <a:p>
            <a:pPr marL="0" lvl="0" indent="0" algn="l" rtl="0">
              <a:spcBef>
                <a:spcPts val="0"/>
              </a:spcBef>
              <a:spcAft>
                <a:spcPts val="0"/>
              </a:spcAft>
              <a:buNone/>
            </a:pPr>
            <a:br>
              <a:rPr lang="en-US" sz="1600" b="0" dirty="0"/>
            </a:br>
            <a:r>
              <a:rPr lang="en-US" sz="1600" b="0" i="0" u="none" strike="noStrike" dirty="0">
                <a:solidFill>
                  <a:schemeClr val="dk1"/>
                </a:solidFill>
                <a:latin typeface="Calibri"/>
                <a:ea typeface="Calibri"/>
                <a:cs typeface="Calibri"/>
                <a:sym typeface="Calibri"/>
              </a:rPr>
              <a:t>We’re all tight on time, running around trying to complete the hundreds of things on our to-do lists, however a great way to reduce stress and feel much more on top of your game is to spend some time on becoming more productive. To that end, I’d like to start this session with the following quote: [CLICK]​</a:t>
            </a:r>
            <a:endParaRPr sz="1600" b="0" dirty="0"/>
          </a:p>
        </p:txBody>
      </p:sp>
      <p:sp>
        <p:nvSpPr>
          <p:cNvPr id="215" name="Google Shape;215;p1: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3: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[INSTRUCTOR 1/ANTHONY] [VIDEO OFF]</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Being physically organized helps you to be mentally organized, which means you’ll maintain a clear mind.  For example, if you're surrounded by clutter on your desk, it may impact your ability to think clearly. If you have three hundred emails in your inbox, regardless of how un-important they are, they will certainly weigh on your mind and again reduce your ability to think clearly.​</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what I'd like to do in this segment related to Rule #1 is give you seven specific strategies for becoming and staying organized.​ [CLICK]</a:t>
            </a:r>
            <a:endParaRPr b="0"/>
          </a:p>
          <a:p>
            <a:pPr marL="0" lvl="0" indent="0" algn="l" rtl="0">
              <a:spcBef>
                <a:spcPts val="0"/>
              </a:spcBef>
              <a:spcAft>
                <a:spcPts val="0"/>
              </a:spcAft>
              <a:buNone/>
            </a:pPr>
            <a:endParaRPr/>
          </a:p>
        </p:txBody>
      </p:sp>
      <p:sp>
        <p:nvSpPr>
          <p:cNvPr id="358" name="Google Shape;358;p13: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4: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dirty="0">
                <a:solidFill>
                  <a:schemeClr val="dk1"/>
                </a:solidFill>
                <a:latin typeface="Calibri"/>
                <a:ea typeface="Calibri"/>
                <a:cs typeface="Calibri"/>
                <a:sym typeface="Calibri"/>
              </a:rPr>
              <a:t>[ANTHONY/INSTRUCTOR 1] [BEGINNING SCRIPT]</a:t>
            </a:r>
            <a:endParaRPr sz="1600"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One of the most important concepts in this session and maybe in this entire course, is to deploy a minimalist mindset, which will allow you to focus on what matters most.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And in order for me to stress the importance of this action, I must talk about the 80/20 rule of , which is a nickname for something called the Pareto Principle, which came from the research of an Italian economist Vilfredo Pareto in the late 1800s. ​Vilfredo Pareto was studying the distribution of wealth in the United Kingdom.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He noticed that roughly twenty percent of the people that lived in the United Kingdom possessed eighty percent of the money or the wealth.. Next, he decided to investigate land ownership in his home country of Italy. And he noticed again, approximately twenty percent of Italians possessed eighty percent of the land in the country.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He thought that this was a very interesting repeated pattern. Next, he looked at something that was much more mundane, like his own vegetable garden. And he noticed that approximately twenty percent of the garden yielded eighty percent of the vegetables. ​[CLICK]</a:t>
            </a:r>
            <a:endParaRPr b="0" dirty="0"/>
          </a:p>
          <a:p>
            <a:pPr marL="0" lvl="0" indent="0" algn="l" rtl="0">
              <a:spcBef>
                <a:spcPts val="0"/>
              </a:spcBef>
              <a:spcAft>
                <a:spcPts val="0"/>
              </a:spcAft>
              <a:buNone/>
            </a:pPr>
            <a:endParaRPr dirty="0"/>
          </a:p>
        </p:txBody>
      </p:sp>
      <p:sp>
        <p:nvSpPr>
          <p:cNvPr id="365" name="Google Shape;365;p14: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5: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dirty="0">
                <a:solidFill>
                  <a:schemeClr val="dk1"/>
                </a:solidFill>
                <a:latin typeface="Calibri"/>
                <a:ea typeface="Calibri"/>
                <a:cs typeface="Calibri"/>
                <a:sym typeface="Calibri"/>
              </a:rPr>
              <a:t>[ANTHONY/INSTRUCTOR 1] [BEGINNING SCRIPT]</a:t>
            </a:r>
            <a:endParaRPr sz="1600"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Now, it could have been 70/30 or even 65/35,  but it was always close to an 80/20 split.​</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He was finding this ratio everywhere and he essentially produced the Pareto Principle which is the law of the vital few, or the principle of factor sparsity. This rule states that, for many events, roughly eighty percent of the effects come from twenty percent of the causes.​</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Let’s translate this law into something that you can use daily. Roughly eighty percent of the success in your career and in your life comes from twenty percent of your efforts.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Imagine you could just focus on the [CLICK] 20% of your efforts that are driving [CLICK] 80% of your results. It would be a game changer. I'd like to  provide you with two examples of this, one professional, and one personal.  [CLICK]</a:t>
            </a:r>
            <a:endParaRPr b="0" dirty="0"/>
          </a:p>
          <a:p>
            <a:pPr marL="0" lvl="0" indent="0" algn="l" rtl="0">
              <a:spcBef>
                <a:spcPts val="0"/>
              </a:spcBef>
              <a:spcAft>
                <a:spcPts val="0"/>
              </a:spcAft>
              <a:buNone/>
            </a:pPr>
            <a:endParaRPr dirty="0"/>
          </a:p>
        </p:txBody>
      </p:sp>
      <p:sp>
        <p:nvSpPr>
          <p:cNvPr id="372" name="Google Shape;372;p15: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6: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6: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First, the professional example, roughly 80% of the profit that your company earns on an annual basis comes from 20% of the client base. It could even be in the 70/30 range, but you get the picture.​ Identify those clients in your head and focus on your interactions with them. [CLICK]</a:t>
            </a:r>
            <a:endParaRPr b="0"/>
          </a:p>
          <a:p>
            <a:pPr marL="0" lvl="0" indent="0" algn="l" rtl="0">
              <a:spcBef>
                <a:spcPts val="0"/>
              </a:spcBef>
              <a:spcAft>
                <a:spcPts val="0"/>
              </a:spcAft>
              <a:buNone/>
            </a:pPr>
            <a:endParaRPr/>
          </a:p>
        </p:txBody>
      </p:sp>
      <p:sp>
        <p:nvSpPr>
          <p:cNvPr id="380" name="Google Shape;380;p16: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7: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7: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dirty="0">
                <a:solidFill>
                  <a:schemeClr val="dk1"/>
                </a:solidFill>
                <a:latin typeface="Calibri"/>
                <a:ea typeface="Calibri"/>
                <a:cs typeface="Calibri"/>
                <a:sym typeface="Calibri"/>
              </a:rPr>
              <a:t>[ANTHONY/INSTRUCTOR 1] [BEGINNING SCRIPT]</a:t>
            </a:r>
            <a:endParaRPr sz="1600"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Next, from a personal perspective, I'm going to tell you a quick story about myself. I live in the Northeastern United States, where the seasons change dramatically.  Typically, in the fall, my wife and I need to pull big trunks of winter clothes out of the attic, and we change out all our clothes.</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We put all our sweaters and heavy clothing into our dressers and pack all of our summer clothes away, and then change them again in the spring.</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Once I learned about the 80/20rule, I realized, I only wear twenty percent of my clothes, eighty percent of the time. It's completely true. We all have our favorite outfits. So, I took all of my clothes out, winter and summer, and I culled them down and donated a ton of clothes that I never wore.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And now, for the last five or six years, I fit all my clothes, year-round, in one dresser and in one closet and I never have to pull my clothes out of a trunk again. Now, my wife still does it and that's up to her. But I know that she only wears 20% of her clothes 80% of the time.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So, the point is that if you learn this rule and you apply it to your career, and your life, you will start to focus on the higher priority items and this mentality will change the game for you, forcing you to become a minimalist and focus primarily on what really matters.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Any questions on the 80/20 Rule before we go further?</a:t>
            </a:r>
            <a:endParaRPr b="0" dirty="0"/>
          </a:p>
          <a:p>
            <a:pPr marL="0" lvl="0" indent="0" algn="l" rtl="0">
              <a:spcBef>
                <a:spcPts val="0"/>
              </a:spcBef>
              <a:spcAft>
                <a:spcPts val="0"/>
              </a:spcAft>
              <a:buNone/>
            </a:pPr>
            <a:r>
              <a:rPr lang="en-US" sz="1600" b="0" i="0" u="none" strike="noStrike" dirty="0">
                <a:solidFill>
                  <a:schemeClr val="dk1"/>
                </a:solidFill>
                <a:latin typeface="Calibri"/>
                <a:ea typeface="Calibri"/>
                <a:cs typeface="Calibri"/>
                <a:sym typeface="Calibri"/>
              </a:rPr>
              <a:t>[PAUSE AND WAIT/ANSWER QUESTIONS]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Richard Koch, K-O-C-H, is the go-to author on the 80/20 Rule, and I will give a list of books at the end of the session today on the different topics I will discuss.</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[CLICK]</a:t>
            </a:r>
            <a:endParaRPr b="0" dirty="0"/>
          </a:p>
          <a:p>
            <a:pPr marL="0" lvl="0" indent="0" algn="l" rtl="0">
              <a:spcBef>
                <a:spcPts val="0"/>
              </a:spcBef>
              <a:spcAft>
                <a:spcPts val="0"/>
              </a:spcAft>
              <a:buNone/>
            </a:pPr>
            <a:endParaRPr dirty="0"/>
          </a:p>
        </p:txBody>
      </p:sp>
      <p:sp>
        <p:nvSpPr>
          <p:cNvPr id="386" name="Google Shape;386;p17: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8: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18: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two, in terms of getting organized, is to organize your note taking efforts. Note taking is an area in which many engineering professionals are prone to disorganization. Notepads everywhere, sticky notes all over the office.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here are three things that you can do to take more organized notes.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First, use a bound notepad for all your notes and always keep it with you. This is simple and obvious, but a very powerful habit to build. If you have to go to a conference , or to a project site, or a coworker's office, keep this bound notepad with you. And always record your notes with a date and location making it easier to go back and find things.​</a:t>
            </a:r>
            <a:endParaRPr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a:t>
            </a:r>
            <a:endParaRPr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Second, use a digital notebook or note taking system like Evernote or OneNote, which allows you to share notes across different devices and with different people.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The third action is to eli</a:t>
            </a:r>
            <a:r>
              <a:rPr lang="en-US"/>
              <a:t>minate sticky notes. Most of the time they are scattered and will scatter your thoughts. I've used sticky notes all over my monitor and my desk. However, now, I use them ONLY for very specific things like separating papers in a folder and labeling them or marking pages in a book, or if I want to leave a note for someone, I might put it on a sticky note an</a:t>
            </a:r>
            <a:r>
              <a:rPr lang="en-US" sz="1600" b="0" i="0" u="none" strike="noStrike">
                <a:solidFill>
                  <a:schemeClr val="dk1"/>
                </a:solidFill>
                <a:latin typeface="Calibri"/>
                <a:ea typeface="Calibri"/>
                <a:cs typeface="Calibri"/>
                <a:sym typeface="Calibri"/>
              </a:rPr>
              <a:t>d put it on a door, but NOT for taking important notes of any kind. ​[CLICK]</a:t>
            </a:r>
            <a:endParaRPr b="0"/>
          </a:p>
          <a:p>
            <a:pPr marL="0" lvl="0" indent="0" algn="l" rtl="0">
              <a:spcBef>
                <a:spcPts val="0"/>
              </a:spcBef>
              <a:spcAft>
                <a:spcPts val="0"/>
              </a:spcAft>
              <a:buNone/>
            </a:pPr>
            <a:endParaRPr/>
          </a:p>
        </p:txBody>
      </p:sp>
      <p:sp>
        <p:nvSpPr>
          <p:cNvPr id="392" name="Google Shape;392;p18: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9: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600"/>
              <a:buFont typeface="Calibri"/>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in fact, we took this topic to LinkedIn to ask some of our followers their opinions on note taking. What methods they prefer to use/ dont use and out of the 295 votes received 43% reported that they record on a notepad. while 29% record notes digitally, it could be a bit challenging to stick to that method solely.</a:t>
            </a:r>
            <a:endParaRPr/>
          </a:p>
          <a:p>
            <a:pPr marL="0" lvl="0" indent="0" algn="l" rtl="0">
              <a:spcBef>
                <a:spcPts val="0"/>
              </a:spcBef>
              <a:spcAft>
                <a:spcPts val="0"/>
              </a:spcAft>
              <a:buNone/>
            </a:pPr>
            <a:endParaRPr/>
          </a:p>
          <a:p>
            <a:pPr marL="0" lvl="0" indent="0" algn="l" rtl="0">
              <a:spcBef>
                <a:spcPts val="0"/>
              </a:spcBef>
              <a:spcAft>
                <a:spcPts val="0"/>
              </a:spcAft>
              <a:buNone/>
            </a:pPr>
            <a:r>
              <a:rPr lang="en-US"/>
              <a:t>[click]</a:t>
            </a:r>
            <a:endParaRPr/>
          </a:p>
        </p:txBody>
      </p:sp>
      <p:sp>
        <p:nvSpPr>
          <p:cNvPr id="399" name="Google Shape;399;p19: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0: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0: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a:br>
            <a:r>
              <a:rPr lang="en-US" sz="1600" b="0" i="0" u="none" strike="noStrike">
                <a:solidFill>
                  <a:schemeClr val="dk1"/>
                </a:solidFill>
                <a:latin typeface="Calibri"/>
                <a:ea typeface="Calibri"/>
                <a:cs typeface="Calibri"/>
                <a:sym typeface="Calibri"/>
              </a:rPr>
              <a:t>Number three in terms of getting organized is to manage your contacts effectively.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Regarding managing your contacts, the first thing you must do is ensure that you have an effective system to organize your contacts. You can see a screenshot of Microsoft outlook on this slide, that is a great tool to organize your contacts.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Some people like to use LinkedIn or Gmail, I just recommend you choose an online tool which is  accessible from your mobile device, should you need to reach someone from out of the office.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You can also apply the 80-20 rule to your contact management by making it easy to access the people that you contact 80% of the time. This will undoubtedly make life easier.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For example, people you communicate with regularly like your manager, or your spouse, should go into your contact database with short codes for dialing.  For example, you can pick up your phone and press the number 1 and your manager will be dialed. Shortcuts like this can save you a lot of time.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It's also important that when you meet people for the first time, you enter their contact information into your database as soon as possible and minimize that lag time between making the contact and entering their information into your system.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You want to make sure you don't lose their information.. Physical clutter leads to stress, so populate your system and throw out the business cards or put them in a binder somewhere. Otherwise, they're going to pile up on your desk and add to your stress.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[CLICK] Remember, your relationships are your lifeline, so managing these contacts are critically important. ​[CLICK]</a:t>
            </a:r>
            <a:endParaRPr b="0"/>
          </a:p>
          <a:p>
            <a:pPr marL="0" lvl="0" indent="0" algn="l" rtl="0">
              <a:spcBef>
                <a:spcPts val="0"/>
              </a:spcBef>
              <a:spcAft>
                <a:spcPts val="0"/>
              </a:spcAft>
              <a:buNone/>
            </a:pPr>
            <a:endParaRPr/>
          </a:p>
        </p:txBody>
      </p:sp>
      <p:sp>
        <p:nvSpPr>
          <p:cNvPr id="405" name="Google Shape;405;p20: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1: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four, organize your appointments.  This is another underrated action that definitely contributes to your productivity.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highly recommend  using a digital calendar. I also use a paper calendar planner, a one month per sheet calendar on my desk, that helps me with bigger picture planning throughout the year for training or content, which might be helpful to you in your project scheduling or planning efforts.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Whenever you have a meeting, I highly recommend that you invite others to an appointment for that meeting through a calendar invite to avoid any missed appointments. You can see an example of this on the screen right now.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recommend that you populate appointments with information, so you don't have to dig for that information at the time of the actual meeting. For example, a phone number, zoom link, or an address if you're driving somewhere. As you can see on the screen, Anthony Fasano to call Bob Smith. It has a reminder notification in there.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[CLICK] In the notes the phone number to call is provided, so when that reminder pops up on the calendar and it's time to call Bob, his number is right there.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also recommend setting some kind of reminder notification. Maybe it's a 24 hours notification for an in-person meeting and when it comes up, simply shoot the person an email just confirming the meeting. ​This is especially important if you are driving a long way to a project site.  The last thing you want to do is show up and the other party doesn’t. [CLICK]</a:t>
            </a:r>
            <a:endParaRPr b="0"/>
          </a:p>
          <a:p>
            <a:pPr marL="0" lvl="0" indent="0" algn="l" rtl="0">
              <a:spcBef>
                <a:spcPts val="0"/>
              </a:spcBef>
              <a:spcAft>
                <a:spcPts val="0"/>
              </a:spcAft>
              <a:buNone/>
            </a:pPr>
            <a:endParaRPr/>
          </a:p>
        </p:txBody>
      </p:sp>
      <p:sp>
        <p:nvSpPr>
          <p:cNvPr id="413" name="Google Shape;413;p21: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2: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five, consider using project management software and any kind of integrations that can help you, depending on the software your company uses. Some of these programs include: [CLICK] Monday, [CLICK] Smartsheet, [CLICK] Asana, [CLICK] Wrike, and [CLICK] ProjectManager. These are all different programs that you could use, but your discipline may have specific project management software that works best.​</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Regardless of the program, using software or products like these can really help you to be more productive because they can streamline your project management activities and help you to easily share activities and information with other team members. ​At EMI, we use asana [CLICK], and towards the end of the session, I will share some screenshots of how asana works. [CLICK]</a:t>
            </a:r>
            <a:endParaRPr/>
          </a:p>
          <a:p>
            <a:pPr marL="0" lvl="0" indent="0" algn="l" rtl="0">
              <a:spcBef>
                <a:spcPts val="0"/>
              </a:spcBef>
              <a:spcAft>
                <a:spcPts val="0"/>
              </a:spcAft>
              <a:buNone/>
            </a:pPr>
            <a:endParaRPr/>
          </a:p>
        </p:txBody>
      </p:sp>
      <p:sp>
        <p:nvSpPr>
          <p:cNvPr id="421" name="Google Shape;421;p22: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[VIDEO ON] </a:t>
            </a:r>
            <a:endParaRPr sz="1200" b="0"/>
          </a:p>
          <a:p>
            <a:pPr marL="0" lvl="0" indent="0" algn="l" rtl="0">
              <a:spcBef>
                <a:spcPts val="0"/>
              </a:spcBef>
              <a:spcAft>
                <a:spcPts val="0"/>
              </a:spcAft>
              <a:buNone/>
            </a:pPr>
            <a:br>
              <a:rPr lang="en-US" sz="1200" b="0"/>
            </a:br>
            <a:r>
              <a:rPr lang="en-US" sz="1600" b="1" i="0" u="none" strike="noStrike">
                <a:solidFill>
                  <a:schemeClr val="dk1"/>
                </a:solidFill>
                <a:latin typeface="Calibri"/>
                <a:ea typeface="Calibri"/>
                <a:cs typeface="Calibri"/>
                <a:sym typeface="Calibri"/>
              </a:rPr>
              <a:t>[ANTHONY/INSTRUCTOR 1] [BEGINNING SCRIPT]</a:t>
            </a:r>
            <a:endParaRPr sz="1200" b="0"/>
          </a:p>
          <a:p>
            <a:pPr marL="0" lvl="0" indent="0" algn="l" rtl="0">
              <a:spcBef>
                <a:spcPts val="0"/>
              </a:spcBef>
              <a:spcAft>
                <a:spcPts val="0"/>
              </a:spcAft>
              <a:buNone/>
            </a:pPr>
            <a:br>
              <a:rPr lang="en-US" sz="1200" b="0"/>
            </a:br>
            <a:r>
              <a:rPr lang="en-US" sz="1600" b="0" i="0" u="none" strike="noStrike">
                <a:solidFill>
                  <a:schemeClr val="dk1"/>
                </a:solidFill>
                <a:latin typeface="Calibri"/>
                <a:ea typeface="Calibri"/>
                <a:cs typeface="Calibri"/>
                <a:sym typeface="Calibri"/>
              </a:rPr>
              <a:t>Before we start, I want to let you know that we are members of the Registered Continuing Education Program (also known as RCEP) and  this course is accredited for Professional Development Hours (PDHs) in all US states.  If you are in New York, you should confirm that there is applicable, we have had scenarios where they do accept some PM concepts for PDHs and not others.</a:t>
            </a:r>
            <a:endParaRPr sz="1600" b="0"/>
          </a:p>
          <a:p>
            <a:pPr marL="0" lvl="0" indent="0" algn="l" rtl="0">
              <a:spcBef>
                <a:spcPts val="0"/>
              </a:spcBef>
              <a:spcAft>
                <a:spcPts val="0"/>
              </a:spcAft>
              <a:buNone/>
            </a:pPr>
            <a:br>
              <a:rPr lang="en-US" sz="1600" b="0"/>
            </a:br>
            <a:r>
              <a:rPr lang="en-US" sz="1600" b="0" i="0" u="none" strike="noStrike">
                <a:solidFill>
                  <a:schemeClr val="dk1"/>
                </a:solidFill>
                <a:latin typeface="Calibri"/>
                <a:ea typeface="Calibri"/>
                <a:cs typeface="Calibri"/>
                <a:sym typeface="Calibri"/>
              </a:rPr>
              <a:t>There are a few steps to obtain your PDHs: </a:t>
            </a:r>
            <a:endParaRPr sz="1600"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One - attend the sessions (or watch the recordings)</a:t>
            </a:r>
            <a:endParaRPr sz="1600"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Two -complete the evaluation emailed to you after the last session, and </a:t>
            </a:r>
            <a:endParaRPr sz="1600"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Three - submit your completed workbook within 2 weeks of the last session.  </a:t>
            </a:r>
            <a:endParaRPr sz="1600"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We will remind you of this as we get closer.</a:t>
            </a:r>
            <a:endParaRPr sz="1600" b="0"/>
          </a:p>
          <a:p>
            <a:pPr marL="0" lvl="0" indent="0" algn="l" rtl="0">
              <a:spcBef>
                <a:spcPts val="0"/>
              </a:spcBef>
              <a:spcAft>
                <a:spcPts val="0"/>
              </a:spcAft>
              <a:buNone/>
            </a:pPr>
            <a:br>
              <a:rPr lang="en-US" sz="1200" b="0"/>
            </a:br>
            <a:r>
              <a:rPr lang="en-US" sz="1600" b="1" i="0" u="none" strike="noStrike">
                <a:solidFill>
                  <a:schemeClr val="dk1"/>
                </a:solidFill>
                <a:latin typeface="Calibri"/>
                <a:ea typeface="Calibri"/>
                <a:cs typeface="Calibri"/>
                <a:sym typeface="Calibri"/>
              </a:rPr>
              <a:t>[END SCRIPT] [CLICK]</a:t>
            </a:r>
            <a:endParaRPr sz="1200" b="0"/>
          </a:p>
        </p:txBody>
      </p:sp>
      <p:sp>
        <p:nvSpPr>
          <p:cNvPr id="223" name="Google Shape;223;p2: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3: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six - Now, I’d like to talk about your desk. In addition to affecting your efficiency, the appearance of your desk is a direct reflection of you. A messy, disorganized desk may leave your supervisor, your staff, or your clients, questioning your capability as a professional in addition to adding that stressful mental clutter to your life.​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That being said, in the world of engineering, you often deal with problems all day long, so to think that your desk will always look like the one you see on the screen is not practical.</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However, I highly recommend that you set a reminder to clear your desk at the end of each day. I promise, this will have a major positive impact on your morning productivity because you will come into the office with a clear head, a clear desk, and be ready to start your tasks.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 former boss of mine had piles and piles of stuff on his desk, and it looked so bad when clients came to the office, it was embarrassing. So, in addition to the mess affecting your productivity, you may also lose clients because of the appearance of your desk.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Lastly, even if you work remotely most of the time, your workspace, including your desk, is usually directly correlated with one’s productivity.  So, even if someone can’t see your messy or disorganized desk, it could still be impacting your productivity negatively.  [CLICK]</a:t>
            </a:r>
            <a:endParaRPr b="0"/>
          </a:p>
          <a:p>
            <a:pPr marL="0" lvl="0" indent="0" algn="l" rtl="0">
              <a:spcBef>
                <a:spcPts val="0"/>
              </a:spcBef>
              <a:spcAft>
                <a:spcPts val="0"/>
              </a:spcAft>
              <a:buNone/>
            </a:pPr>
            <a:endParaRPr/>
          </a:p>
        </p:txBody>
      </p:sp>
      <p:sp>
        <p:nvSpPr>
          <p:cNvPr id="438" name="Google Shape;438;p23: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4: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seven - optimize your internet browser using bookmarks.  I’m sharing my bookmarks  here on the screen, and considering the 80/20 rule, I know I only use 20% of these bookmarks, right? So I don't use them all. ​</a:t>
            </a:r>
            <a:endParaRPr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 ​</a:t>
            </a:r>
            <a:endParaRPr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You should just create bookmarks for the websites that you utilize often, so you never have to type or search or look for them again. They will be right there with the click of a button.​</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It’s little things like this that save you a lot of time in the long run. [CLICK]</a:t>
            </a:r>
            <a:endParaRPr b="0"/>
          </a:p>
          <a:p>
            <a:pPr marL="0" lvl="0" indent="0" algn="l" rtl="0">
              <a:spcBef>
                <a:spcPts val="0"/>
              </a:spcBef>
              <a:spcAft>
                <a:spcPts val="0"/>
              </a:spcAft>
              <a:buNone/>
            </a:pPr>
            <a:endParaRPr/>
          </a:p>
        </p:txBody>
      </p:sp>
      <p:sp>
        <p:nvSpPr>
          <p:cNvPr id="445" name="Google Shape;445;p24: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5: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[INSTRUCTOR 1/ANTHONY] [VIDEO OFF]</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That concludes Rule #1 to maximizing productivity, stay organized.  Let me recap the 7 items we covered:​</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ONE [CLICK] - Deploy a minimalist mindset (remember the 80/20 Rule),​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TWO [CLICK] - Organize your note-taking efforts,​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THREE [CLICK] - Manage your contacts effectively,​</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FOUR [CLICK] - Organize your appointments,​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FIVE [CLICK] - Utilize project management tools,​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SIX [CLICK] - Organize your home base, which is your desk,​ AND</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SEVEN [CLICK] - Optimize your browser using bookmarks.</a:t>
            </a:r>
            <a:br>
              <a:rPr lang="en-US" b="0"/>
            </a:br>
            <a:br>
              <a:rPr lang="en-US" b="0"/>
            </a:br>
            <a:r>
              <a:rPr lang="en-US" sz="1600" b="0" i="0" u="none" strike="noStrike">
                <a:solidFill>
                  <a:schemeClr val="dk1"/>
                </a:solidFill>
                <a:latin typeface="Calibri"/>
                <a:ea typeface="Calibri"/>
                <a:cs typeface="Calibri"/>
                <a:sym typeface="Calibri"/>
              </a:rPr>
              <a:t>Not everyone will need help with ALL of these, focus on the ones that you feel will most positively impact your productivity.​</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Before we transition into our next segment, Rule #2, I’d like to pause for a moment here and see if any of our participants here have any questions or comments on these 7 actions you see here on the screen.  Maybe you have practiced some of these successfully and can share your experience?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[PAUSE AND TAKE QUESTIONS/COMMENTS - THANK THEM] [CLICK]</a:t>
            </a:r>
            <a:endParaRPr b="0"/>
          </a:p>
          <a:p>
            <a:pPr marL="0" lvl="0" indent="0" algn="l" rtl="0">
              <a:spcBef>
                <a:spcPts val="0"/>
              </a:spcBef>
              <a:spcAft>
                <a:spcPts val="0"/>
              </a:spcAft>
              <a:buNone/>
            </a:pPr>
            <a:endParaRPr/>
          </a:p>
        </p:txBody>
      </p:sp>
      <p:sp>
        <p:nvSpPr>
          <p:cNvPr id="452" name="Google Shape;452;p25: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6: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26: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[INSTRUCTOR 1/ANTHONY] [VIDEO ON]</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Rule #2 in maximizing productivity, is to Remain Focused. Within this rule, I will provide you with seven specific actions that you can take to improve your ability to focus, something that has become very difficult to do in today’s world of unlimited distractions.​  Whether those distractions exist in the workplace, or at home, for those of you working remotely.</a:t>
            </a:r>
            <a:endParaRPr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a:t>
            </a:r>
            <a:endParaRPr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This is another 20% item that can drive a lot of success, because most people can’t focus, so following some of the strategies we’re about to discuss, will differentiate you.​  [CLICK]</a:t>
            </a:r>
            <a:endParaRPr b="0"/>
          </a:p>
          <a:p>
            <a:pPr marL="0" lvl="0" indent="0" algn="l" rtl="0">
              <a:spcBef>
                <a:spcPts val="0"/>
              </a:spcBef>
              <a:spcAft>
                <a:spcPts val="0"/>
              </a:spcAft>
              <a:buNone/>
            </a:pPr>
            <a:endParaRPr/>
          </a:p>
        </p:txBody>
      </p:sp>
      <p:sp>
        <p:nvSpPr>
          <p:cNvPr id="459" name="Google Shape;459;p26: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7: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27: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Action number one, create consistency through routines. I recommend that you implement some kind of regular daily and or weekly routine that you follow consistently, AND, to take it one step further, build into this routine 90-minute blocks of quiet focus time.  This time might be used for mentally demanding tasks like plan review or design or contract review.​</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recommend holding meetings, or site visits, or other “people-related” tasks at the same times each day or week. What a predictable routine will really allow you to do is to stay consistent and establish pockets of quiet time where you can really focus.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If you know you have the same open times each week, like Wednesday or Thursday mornings, you can then plan specific tasks during those time periods. This approach will give your calendar some structure, which can be very valuable in terms of productivity and focus.​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But every so often, due to emergencies, your calendar structure will collapse, but that’s okay.  When things settle down, you will likely get back to the same structure.​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want to ask everyone here to share one routine you practice daily or weekly, by typing them in the chat.  I will pause for 30 seconds and then quickly read them off.</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While you are typing, I will share one of mine.  Every Monday morning, I set up my calendar and review my task management system to plan out what tasks I want to delegate and which days I will work on my own tasks throughout the week.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[READ THEM OFF AND THANK THEM]</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[CLICK]</a:t>
            </a:r>
            <a:endParaRPr b="0"/>
          </a:p>
          <a:p>
            <a:pPr marL="0" lvl="0" indent="0" algn="l" rtl="0">
              <a:spcBef>
                <a:spcPts val="0"/>
              </a:spcBef>
              <a:spcAft>
                <a:spcPts val="0"/>
              </a:spcAft>
              <a:buNone/>
            </a:pPr>
            <a:endParaRPr/>
          </a:p>
        </p:txBody>
      </p:sp>
      <p:sp>
        <p:nvSpPr>
          <p:cNvPr id="474" name="Google Shape;474;p27: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8: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28: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One routine that I use during my structured work week is the “Pomodoro technique”, which is a method developed by Francesco Cirillo, an Italian, in the late 1980s.​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This technique uses a timer to break down tasks into intervals. Traditionally, it's 25-minute intervals for work, separated by 2 to 5 minute short breaks.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for example, if you wanted to use this technique to work on a report for a few hours, you would sit down at your desk, and start the timer. You would work for twenty-five minutes, totally focused until the timer goes off.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Then, if you needed a break, you would set a five-minute timer, take a break, and then start the 25-minute timer again. You could repeat this as long as you’d like.​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The timer adds urgency and accountability to your task, so you can stay focused on it. You can use the timer on your phone or buy a simple 1 button desk timer.</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use this technique very frequently as it has proven to really increase my focus.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[CLICK]</a:t>
            </a:r>
            <a:endParaRPr b="0"/>
          </a:p>
          <a:p>
            <a:pPr marL="0" lvl="0" indent="0" algn="l" rtl="0">
              <a:spcBef>
                <a:spcPts val="0"/>
              </a:spcBef>
              <a:spcAft>
                <a:spcPts val="0"/>
              </a:spcAft>
              <a:buNone/>
            </a:pPr>
            <a:endParaRPr/>
          </a:p>
        </p:txBody>
      </p:sp>
      <p:sp>
        <p:nvSpPr>
          <p:cNvPr id="481" name="Google Shape;481;p28: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9: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29: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There are also websites like </a:t>
            </a:r>
            <a:r>
              <a:rPr lang="en-US" sz="16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tomatoDASH timer.com/</a:t>
            </a:r>
            <a:r>
              <a:rPr lang="en-US" sz="1600" b="0" i="0" u="none" strike="noStrike">
                <a:solidFill>
                  <a:schemeClr val="dk1"/>
                </a:solidFill>
                <a:latin typeface="Calibri"/>
                <a:ea typeface="Calibri"/>
                <a:cs typeface="Calibri"/>
                <a:sym typeface="Calibri"/>
              </a:rPr>
              <a:t> which you see here on the screen, that have the timer all set up for you.  You just click start and start working.  I use this website.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actually use the Pomodoro technique very frequently as it has proven to really increase my focus.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[CLICK]</a:t>
            </a:r>
            <a:endParaRPr b="0"/>
          </a:p>
          <a:p>
            <a:pPr marL="0" lvl="0" indent="0" algn="l" rtl="0">
              <a:spcBef>
                <a:spcPts val="0"/>
              </a:spcBef>
              <a:spcAft>
                <a:spcPts val="0"/>
              </a:spcAft>
              <a:buNone/>
            </a:pPr>
            <a:endParaRPr/>
          </a:p>
        </p:txBody>
      </p:sp>
      <p:sp>
        <p:nvSpPr>
          <p:cNvPr id="488" name="Google Shape;488;p29: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0: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solidFill>
                  <a:srgbClr val="000000"/>
                </a:solidFill>
              </a:rPr>
              <a:t>27</a:t>
            </a:fld>
            <a:endParaRPr>
              <a:solidFill>
                <a:srgbClr val="000000"/>
              </a:solidFill>
            </a:endParaRPr>
          </a:p>
        </p:txBody>
      </p:sp>
      <p:sp>
        <p:nvSpPr>
          <p:cNvPr id="494" name="Google Shape;494;p30:notes"/>
          <p:cNvSpPr>
            <a:spLocks noGrp="1" noRot="1" noChangeAspect="1"/>
          </p:cNvSpPr>
          <p:nvPr>
            <p:ph type="sldImg" idx="2"/>
          </p:nvPr>
        </p:nvSpPr>
        <p:spPr>
          <a:xfrm>
            <a:off x="292100" y="676275"/>
            <a:ext cx="6043613" cy="34004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5" name="Google Shape;495;p30:notes"/>
          <p:cNvSpPr txBox="1">
            <a:spLocks noGrp="1"/>
          </p:cNvSpPr>
          <p:nvPr>
            <p:ph type="body" idx="1"/>
          </p:nvPr>
        </p:nvSpPr>
        <p:spPr>
          <a:xfrm>
            <a:off x="884185" y="4304507"/>
            <a:ext cx="4860732" cy="4077131"/>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600"/>
              <a:buFont typeface="Calibri"/>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endParaRPr b="1"/>
          </a:p>
          <a:p>
            <a:pPr marL="0" lvl="0" indent="0" algn="l" rtl="0">
              <a:spcBef>
                <a:spcPts val="0"/>
              </a:spcBef>
              <a:spcAft>
                <a:spcPts val="0"/>
              </a:spcAft>
              <a:buNone/>
            </a:pPr>
            <a:r>
              <a:rPr lang="en-US"/>
              <a:t>quick poll for you all. [read off poll question and give time to answer]</a:t>
            </a:r>
            <a:endParaRPr/>
          </a:p>
          <a:p>
            <a:pPr marL="0" lvl="0" indent="0" algn="l" rtl="0">
              <a:spcBef>
                <a:spcPts val="0"/>
              </a:spcBef>
              <a:spcAft>
                <a:spcPts val="0"/>
              </a:spcAft>
              <a:buNone/>
            </a:pPr>
            <a:endParaRPr b="1"/>
          </a:p>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Answer: D.</a:t>
            </a:r>
            <a:r>
              <a:rPr lang="en-US" sz="1600" b="0" i="0" u="none" strike="noStrike">
                <a:solidFill>
                  <a:schemeClr val="dk1"/>
                </a:solidFill>
                <a:latin typeface="Calibri"/>
                <a:ea typeface="Calibri"/>
                <a:cs typeface="Calibri"/>
                <a:sym typeface="Calibri"/>
              </a:rPr>
              <a:t> Toggl CEO Alari Aho is a stickler for a well-thought-out approach to the day. "Every 10 minutes you spend on planning saves you an hour in execution," he says in an interview with Fast Company. What other investment pays off so well—and so quickly?</a:t>
            </a:r>
            <a:endParaRPr/>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Start paying attention to how you spend your 168 hours each week, and you might be surprised at just how much time you really have. As time management expert Laura Vandercamp says, "Time is highly elastic. Put first things first, and it's amazing how efficient you can become."</a:t>
            </a:r>
            <a:endParaRPr/>
          </a:p>
          <a:p>
            <a:pPr marL="0" lvl="0" indent="0" algn="l" rtl="0">
              <a:spcBef>
                <a:spcPts val="0"/>
              </a:spcBef>
              <a:spcAft>
                <a:spcPts val="0"/>
              </a:spcAft>
              <a:buNone/>
            </a:pPr>
            <a:endParaRPr sz="1600"/>
          </a:p>
          <a:p>
            <a:pPr marL="0" lvl="0" indent="0" algn="l" rtl="0">
              <a:spcBef>
                <a:spcPts val="0"/>
              </a:spcBef>
              <a:spcAft>
                <a:spcPts val="0"/>
              </a:spcAft>
              <a:buNone/>
            </a:pPr>
            <a:r>
              <a:rPr lang="en-US" sz="1600"/>
              <a:t>https://www.allbusinessschools.com/business-administration/common-questions/make-time-for-school-quiz/</a:t>
            </a:r>
            <a:endParaRPr/>
          </a:p>
          <a:p>
            <a:pPr marL="0" marR="0" lvl="0" indent="0" algn="l" rtl="0">
              <a:lnSpc>
                <a:spcPct val="100000"/>
              </a:lnSpc>
              <a:spcBef>
                <a:spcPts val="0"/>
              </a:spcBef>
              <a:spcAft>
                <a:spcPts val="0"/>
              </a:spcAft>
              <a:buClr>
                <a:schemeClr val="dk1"/>
              </a:buClr>
              <a:buSzPts val="16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31: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Action number two for remaining focused is to establish your daily MITs. MITs, which stands for most important tasks, should be the tasks that will deliver the biggest results or have the highest impact for you and your company.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learned about MITs from a book titled “The Power of Less: The Fine Art of Limiting Yourself to the Essential...in Business and in Life” by Leo Babauta. At the end of this session, I will share a list of all of the books I’ve mentioned.​</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Identifying these MITs on a daily basis is critical to staying focused and being productive. In identifying your MITs, consider the 80-20 rule.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Focus your MITs on the 20% of tasks that really matter and build your MITs into your daily routine, preferably early in the day. This will result in major success, as long as you select the right MITs. ​Later I will provide a tool for selecting the right MITs.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One example of this in my own life is when I decided to write my book “Engineer Your Own Success”. I wrote for one hour very early every morning. Doing so ensured that I was making progress every day, which was a clear MIT. I took the same approach when I studied for my professional engineering licensure exam. I studied every morning because that was my priority task and I wanted to ensure I made progress every single day.​</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Now we are going to review a few tools that can help identify your MITs. From a big picture perspective, when you think of your most important tasks, think about them based on the image you see on the screen here.  If you get your MITs completed early in the morning, the remainder of your day will be less stressful because you know you’ve already completed the Most Important Task of the day.</a:t>
            </a:r>
            <a:endParaRPr/>
          </a:p>
          <a:p>
            <a:pPr marL="0" lvl="0" indent="0" algn="l" rtl="0">
              <a:spcBef>
                <a:spcPts val="0"/>
              </a:spcBef>
              <a:spcAft>
                <a:spcPts val="0"/>
              </a:spcAft>
              <a:buNone/>
            </a:pPr>
            <a:endParaRPr sz="16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While many professionals like this MIT approach to their day, we often get the question, how do I identify my MITs? Let’s look at a few approaches and tools you can use. [CLICK]</a:t>
            </a:r>
            <a:endParaRPr b="0"/>
          </a:p>
          <a:p>
            <a:pPr marL="0" lvl="0" indent="0" algn="l" rtl="0">
              <a:spcBef>
                <a:spcPts val="0"/>
              </a:spcBef>
              <a:spcAft>
                <a:spcPts val="0"/>
              </a:spcAft>
              <a:buNone/>
            </a:pPr>
            <a:endParaRPr/>
          </a:p>
        </p:txBody>
      </p:sp>
      <p:sp>
        <p:nvSpPr>
          <p:cNvPr id="502" name="Google Shape;502;p31: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600" b="1" i="0" u="none" strike="noStrike" kern="1200" dirty="0">
                <a:solidFill>
                  <a:schemeClr val="tx1"/>
                </a:solidFill>
                <a:effectLst/>
                <a:latin typeface="+mn-lt"/>
                <a:ea typeface="+mn-ea"/>
                <a:cs typeface="+mn-cs"/>
              </a:rPr>
              <a:t>[ANTHONY/INSTRUCTOR 1] [BEGINNING SCRIPT]</a:t>
            </a:r>
            <a:endParaRPr lang="en-US" sz="1600" b="0" dirty="0">
              <a:effectLst/>
            </a:endParaRPr>
          </a:p>
          <a:p>
            <a:pPr rtl="0"/>
            <a:br>
              <a:rPr lang="en-US" b="0" dirty="0">
                <a:effectLst/>
              </a:rPr>
            </a:br>
            <a:r>
              <a:rPr lang="en-US" sz="1600" b="0" i="0" u="none" strike="noStrike" kern="1200" dirty="0">
                <a:solidFill>
                  <a:schemeClr val="tx1"/>
                </a:solidFill>
                <a:effectLst/>
                <a:latin typeface="+mn-lt"/>
                <a:ea typeface="+mn-ea"/>
                <a:cs typeface="+mn-cs"/>
              </a:rPr>
              <a:t>To prioritize MITs, some people like to use the “Eisenhower matrix”, which is sometimes referred to as the urgent-important matrix to help decide on and prioritize MITs and other tasks. ​</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It's named after Dwight D Eisenhower, the thirty-fourth president of the United States, because he had to make tough decisions about which of his many tasks he should focus on each day. To help him, he invented the now famous Eisenhower Matrix, which helps prioritize items by urgency and importance. ​</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You can see the quadrants here, urgent and not urgent on one access, important and not important on the other axis.  So, any item that's [CLICK] urgent and important, gets priority, helping to identify MITs.​</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If an item is not urgent but is important [CLICK], you must decide when to tackle that task, and it may or may not be an MIT for that day. If it's urgent but not important [CLICK], delegate it, if at all possible. And if it's not urgent and not important [CLICK], then why are you even considering doing it? ​</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You might find this matrix helpful when prioritizing your weekly or daily tasks, especially when you have many competing tasks.​</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This matrix may work for you, however, I’d like to show you another tool that I use when deciding on my MITs. [CLICK]​</a:t>
            </a:r>
            <a:endParaRPr lang="en-US" b="0" dirty="0">
              <a:effectLst/>
            </a:endParaRP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401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3: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[VIDEO ON] </a:t>
            </a:r>
            <a:endParaRPr sz="1600" b="0"/>
          </a:p>
          <a:p>
            <a:pPr marL="0" lvl="0" indent="0" algn="l" rtl="0">
              <a:spcBef>
                <a:spcPts val="0"/>
              </a:spcBef>
              <a:spcAft>
                <a:spcPts val="0"/>
              </a:spcAft>
              <a:buNone/>
            </a:pPr>
            <a:br>
              <a:rPr lang="en-US" sz="1600" b="0"/>
            </a:b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sz="1600" b="0"/>
            </a:br>
            <a:r>
              <a:rPr lang="en-US" sz="1600" b="0" i="0" u="none" strike="noStrike">
                <a:solidFill>
                  <a:schemeClr val="dk1"/>
                </a:solidFill>
                <a:latin typeface="Calibri"/>
                <a:ea typeface="Calibri"/>
                <a:cs typeface="Calibri"/>
                <a:sym typeface="Calibri"/>
              </a:rPr>
              <a:t>One other housekeeping note, all of the course materials are under Copyright by EMI, so we would appreciate it if you do not share them with people who are not enrolled in the course.  If you’d like to discuss or teach the skills to your team members you certainly can, but we ask that you do not duplicate or distribute the course materials. </a:t>
            </a:r>
            <a:endParaRPr sz="1600" b="0"/>
          </a:p>
          <a:p>
            <a:pPr marL="0" lvl="0" indent="0" algn="l" rtl="0">
              <a:spcBef>
                <a:spcPts val="0"/>
              </a:spcBef>
              <a:spcAft>
                <a:spcPts val="0"/>
              </a:spcAft>
              <a:buNone/>
            </a:pPr>
            <a:br>
              <a:rPr lang="en-US" sz="1600" b="0"/>
            </a:br>
            <a:r>
              <a:rPr lang="en-US" sz="1600" b="0" i="0" u="none" strike="noStrike">
                <a:solidFill>
                  <a:schemeClr val="dk1"/>
                </a:solidFill>
                <a:latin typeface="Calibri"/>
                <a:ea typeface="Calibri"/>
                <a:cs typeface="Calibri"/>
                <a:sym typeface="Calibri"/>
              </a:rPr>
              <a:t>Now, let’s take a look at the topics we are going to cover together.</a:t>
            </a:r>
            <a:endParaRPr sz="1600" b="0"/>
          </a:p>
          <a:p>
            <a:pPr marL="0" lvl="0" indent="0" algn="l" rtl="0">
              <a:spcBef>
                <a:spcPts val="0"/>
              </a:spcBef>
              <a:spcAft>
                <a:spcPts val="0"/>
              </a:spcAft>
              <a:buNone/>
            </a:pPr>
            <a:br>
              <a:rPr lang="en-US" sz="1600"/>
            </a:br>
            <a:r>
              <a:rPr lang="en-US" sz="1600" b="1" i="0" u="none" strike="noStrike">
                <a:solidFill>
                  <a:schemeClr val="dk1"/>
                </a:solidFill>
                <a:latin typeface="Calibri"/>
                <a:ea typeface="Calibri"/>
                <a:cs typeface="Calibri"/>
                <a:sym typeface="Calibri"/>
              </a:rPr>
              <a:t>[END SCRIPT] [CLICK]</a:t>
            </a:r>
            <a:endParaRPr/>
          </a:p>
        </p:txBody>
      </p:sp>
      <p:sp>
        <p:nvSpPr>
          <p:cNvPr id="231" name="Google Shape;231;p3: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600" b="1" i="0" u="none" strike="noStrike" kern="1200" dirty="0">
                <a:solidFill>
                  <a:schemeClr val="tx1"/>
                </a:solidFill>
                <a:effectLst/>
                <a:latin typeface="+mn-lt"/>
                <a:ea typeface="+mn-ea"/>
                <a:cs typeface="+mn-cs"/>
              </a:rPr>
              <a:t>[ANTHONY/INSTRUCTOR 1] [BEGINNING SCRIPT]</a:t>
            </a:r>
            <a:endParaRPr lang="en-US" sz="1600" b="0" dirty="0">
              <a:effectLst/>
            </a:endParaRPr>
          </a:p>
          <a:p>
            <a:pPr rtl="0"/>
            <a:br>
              <a:rPr lang="en-US" b="0" dirty="0">
                <a:effectLst/>
              </a:rPr>
            </a:br>
            <a:r>
              <a:rPr lang="en-US" sz="1600" b="0" i="0" u="none" strike="noStrike" kern="1200" dirty="0">
                <a:solidFill>
                  <a:schemeClr val="tx1"/>
                </a:solidFill>
                <a:effectLst/>
                <a:latin typeface="+mn-lt"/>
                <a:ea typeface="+mn-ea"/>
                <a:cs typeface="+mn-cs"/>
              </a:rPr>
              <a:t>Another matrix, which I refer to as the 80/20 Chart, which is from Richard Koch’s book “Living the Eighty Twenty Way”, may be more appealing to you.​ This is on page 21 in your workbook.</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The axes are low effort and high effort, and low impact and high impact. So, you are focusing on the relationship between [CLICK] effort and impact, which I highlighted earlier in this session as the absolute key to maximizing productivity. ​</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Basically, the tasks that are high impact and low effort, which would fall into the red box, would be your MITs [CLICK] or the best tasks to focus on. You can complete these tasks in a short amount of time, like maybe calling a client once a week to check in and they can yield high impact results long-term. ​</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Now, high effort, high impact tasks, like writing a large proposal for a new project, may also be considered an MITs [CLICK]. They may take you a lot of time to complete, but if successful, they will yield a very positive impact for your company. You might just split these MITs up into mini-MITs.  For example, write an outline for the proposal, write section one, and so on.​</a:t>
            </a:r>
            <a:br>
              <a:rPr lang="en-US" b="0" dirty="0">
                <a:effectLst/>
              </a:rPr>
            </a:br>
            <a:r>
              <a:rPr lang="en-US" sz="1600" b="0" i="0" u="none" strike="noStrike" kern="1200" dirty="0">
                <a:solidFill>
                  <a:schemeClr val="tx1"/>
                </a:solidFill>
                <a:effectLst/>
                <a:latin typeface="+mn-lt"/>
                <a:ea typeface="+mn-ea"/>
                <a:cs typeface="+mn-cs"/>
              </a:rPr>
              <a:t> ​</a:t>
            </a:r>
            <a:br>
              <a:rPr lang="en-US" b="0" dirty="0">
                <a:effectLst/>
              </a:rPr>
            </a:br>
            <a:r>
              <a:rPr lang="en-US" sz="1600" b="0" i="0" u="none" strike="noStrike" kern="1200" dirty="0">
                <a:solidFill>
                  <a:schemeClr val="tx1"/>
                </a:solidFill>
                <a:effectLst/>
                <a:latin typeface="+mn-lt"/>
                <a:ea typeface="+mn-ea"/>
                <a:cs typeface="+mn-cs"/>
              </a:rPr>
              <a:t>And then, you have other types of tasks like high effort, low impact or low effort, low impact. For example, paying your bills. It doesn't take a lot of effort or drive a lot of impact, but you have to do it. You can't avoid it. ​</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So, you can use this tool to prioritize your tasks and focus on MITs.​</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Once a week, I categorize my tasks into this matrix, and I focus on the ones that are high impact early in the day and early in the week. ​</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Whereas the ones that are lower impact, I tend to tackle them in the afternoons when I'm kind of tired or burnt out or towards the end of the week. ​</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This approach has been extremely helpful for me. At EMI, we’ve published a video on our YouTube channel where I've put this matrix on a whiteboard and explain how I go through this process each week, which you can follow along with if you’d like to try it.  The video is named “How to use the 80/20 Chart to Supercharge Your To-Do List” and we will include a link in the email that you receive after this session.</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Don’t underestimate this method, it may be the best way to stay focused on what really matters.​ This is included in your workbook on page 21. [CLICK]</a:t>
            </a:r>
            <a:endParaRPr lang="en-US" b="0" dirty="0">
              <a:effectLst/>
            </a:endParaRP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6427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34: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​Next, once you establish MITs, you may find that you have quite a few of them. But just because you have identified them as your MITs doesn’t mean that they can’t be delegated.  That’s the key point here.​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You can either attack your MITs yourself or delegate them [CLICK] and remember to do this first thing in the morning, because if you don't you won't complete your MITs and you won’t generate results for yourself or your company.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And on top of that, you'll likely be stressed because you’re not accomplishing your most  important tasks.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We cover delegation in detail in our Level II course, but I just wanted to mention here to emphasize that you do not have to attack all your MITs yourself. [CLICK]</a:t>
            </a:r>
            <a:endParaRPr b="0"/>
          </a:p>
          <a:p>
            <a:pPr marL="0" lvl="0" indent="0" algn="l" rtl="0">
              <a:spcBef>
                <a:spcPts val="0"/>
              </a:spcBef>
              <a:spcAft>
                <a:spcPts val="0"/>
              </a:spcAft>
              <a:buNone/>
            </a:pPr>
            <a:endParaRPr/>
          </a:p>
        </p:txBody>
      </p:sp>
      <p:sp>
        <p:nvSpPr>
          <p:cNvPr id="532" name="Google Shape;532;p34: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35: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Action number four is a focus killer: EMAIL.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There's a great quote about email by author Brendan Burchard: “Email is someone else's way of managing your day.”  This is so true, because if you check emails constantly and respond to every email immediately, you're letting people who are emailing you, run your day.  They’re deciding what you are working on at every moment.​</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Are you going to allow someone else to dictate your day? I hope not.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Here are a couple of things you can do to make sure this doesn't happen to you.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First, turn off all email notifications.  This is extremely important. When you're trying to focus on MITs, if email notifications keep popping up, it’ll be very distracting.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Avoid checking emails constantly. Attempt to create blocks of email time, so you can maintain blocks of focused work.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For example, maybe you check your email twice in the morning and once later in the afternoon.  Instead of email having open access to you all day, check in when convenient for you.  That being said, I realize that some of you work on time sensitive projects that can have urgent issues, but even then, you shouldn’t have to be “ON'' 24-7, you should still be able to check email periodically, maybe you just do it more often than others.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If this is a big issue for you, I highly recommend you check out the book titled, “A World Without Email” by Cal Newport [CLICK] which captures the dangers of email and other unstructured communication channels like Slack and how you can manage in a way that minimizes distractions. [CLICK]</a:t>
            </a:r>
            <a:endParaRPr b="0"/>
          </a:p>
          <a:p>
            <a:pPr marL="0" lvl="0" indent="0" algn="l" rtl="0">
              <a:spcBef>
                <a:spcPts val="0"/>
              </a:spcBef>
              <a:spcAft>
                <a:spcPts val="0"/>
              </a:spcAft>
              <a:buNone/>
            </a:pPr>
            <a:endParaRPr/>
          </a:p>
        </p:txBody>
      </p:sp>
      <p:sp>
        <p:nvSpPr>
          <p:cNvPr id="540" name="Google Shape;540;p35: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6: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36: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five is meditation. Meditation has been proven to increase focus, reduce stress and facilitate better sleep patterns.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Meditation can be two minutes of deep breathing to help you clear your mind before a task, or it could even be a simple ten-minute walk to clear your head.​</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Taking actions like these can drastically improve your focus.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do ten minutes of meditation each morning before I start work, just to clear my mind, and it really has helped me tremendously.  It's almost like exercising your brain and teaching your brain to quiet itself. And when you're talking about the ability to focus, your brain needs to be able to do that and you need to train it to.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If you think meditation is a stretch for you, and not possible, I thought the same, and then an engineer who I interviewed for our podcast turned me onto the [CLICK] Waking Up app by Sam Harris, a neuroscientist who discovered the benefits of meditation and built this popular app that provides simple daily guided meditations. Using his app, I have logged over 6,000 minutes of mediation in the past few years, and believe me when I say I was terrible when I started. So if you want to give it a shot, check out the app.</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quiet time, meditation, breathing. These actions can help you slow things down and become more focused and ultimately more productive. ​[CLICK]</a:t>
            </a:r>
            <a:endParaRPr b="0"/>
          </a:p>
          <a:p>
            <a:pPr marL="0" lvl="0" indent="0" algn="l" rtl="0">
              <a:spcBef>
                <a:spcPts val="0"/>
              </a:spcBef>
              <a:spcAft>
                <a:spcPts val="0"/>
              </a:spcAft>
              <a:buNone/>
            </a:pPr>
            <a:endParaRPr/>
          </a:p>
        </p:txBody>
      </p:sp>
      <p:sp>
        <p:nvSpPr>
          <p:cNvPr id="548" name="Google Shape;548;p36: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7: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37: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six, in regard to focus, you MUST put yourself in a position to focus.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I've been giving you different strategies for how to focus, but the most important one is that you put yourself, in an atmosphere, where you can focus.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For example, if you have to do a focused review of project plans, don't sit at your desk with your door open. Go to a conference room and shut the door.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If you don't put yourself in a conducive atmosphere for focusing, you'll probably get distracted and lose your focus.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This is so important, yet time and time again, I see engineering professionals working in these open office areas where people are constantly interrupting and distracting them and adding stress to their work. ​Now, COVID, of course, has changed this, and likely has forced people to work more in closed areas, away from others, which ultimately may be helpful for focusing.</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Ultimately though, you have to avoid distractions by putting yourself in an atmosphere to focus. Find a quiet area where you can work on tasks that require heavy focus.​  And it’s not only a quiet area, you need to turn off or [CLICK] put away your cell phone or other distractions. [CLICK]</a:t>
            </a:r>
            <a:endParaRPr b="0"/>
          </a:p>
          <a:p>
            <a:pPr marL="0" lvl="0" indent="0" algn="l" rtl="0">
              <a:spcBef>
                <a:spcPts val="0"/>
              </a:spcBef>
              <a:spcAft>
                <a:spcPts val="0"/>
              </a:spcAft>
              <a:buNone/>
            </a:pPr>
            <a:endParaRPr/>
          </a:p>
        </p:txBody>
      </p:sp>
      <p:sp>
        <p:nvSpPr>
          <p:cNvPr id="556" name="Google Shape;556;p37: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8: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38: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Lastly, number seven with regard to focus: Create urgency through deadlines.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As an engineering professional, it's highly likely that deadlines already exist for you, but by creating them where they are not present, you will force yourself to focus even more.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Otherwise, without deadlines, you might fill your day with tasks that are only generating the 20% of your results.​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I've seen this in my life in so many different ways. As an engineer, when it came to projects, when we had a deadline, we met it. When I was studying for my PE licensure exam, I had already registered for the exam that was being held on a certain date, so I had a deadline.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Even personally, I remember for a long time there was a crack in my living room ceiling that needed to be spackled and painted. I kept putting it off for months and months, maybe even a year. Finally, we invited some friends over for dinner, and sure enough I did the work. I could have done it a year ago, but I didn't have a deadline, and I didn't have a reason to get it done.​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You probably hear all the time that you have to motivate yourself with some kind of deadline. Sometimes that means creating the deadline yourself, by signing up for something. If you want to become a better public speaker, sign up for Toastmasters and commit to giving your first speech and I guarantee you're going to make progress.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Deadlines drive focus!​ [CLICK]</a:t>
            </a:r>
            <a:endParaRPr b="0"/>
          </a:p>
          <a:p>
            <a:pPr marL="0" lvl="0" indent="0" algn="l" rtl="0">
              <a:spcBef>
                <a:spcPts val="0"/>
              </a:spcBef>
              <a:spcAft>
                <a:spcPts val="0"/>
              </a:spcAft>
              <a:buNone/>
            </a:pPr>
            <a:endParaRPr/>
          </a:p>
        </p:txBody>
      </p:sp>
      <p:sp>
        <p:nvSpPr>
          <p:cNvPr id="564" name="Google Shape;564;p38: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9: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39: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dirty="0">
                <a:solidFill>
                  <a:schemeClr val="dk1"/>
                </a:solidFill>
                <a:latin typeface="Calibri"/>
                <a:ea typeface="Calibri"/>
                <a:cs typeface="Calibri"/>
                <a:sym typeface="Calibri"/>
              </a:rPr>
              <a:t>[ANTHONY/INSTRUCTOR 1] [BEGINNING SCRIPT]</a:t>
            </a:r>
            <a:endParaRPr sz="1600"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That concludes Rule #2  for maximizing your productivity, “Remaining Focused”.  Let me recap the seven items we covered: [CLICK]:</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1 - Create consistency through routines,​ [CLICK]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2 - Establish your daily MITs,​ [CLICK]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3 - Prioritize MIT completion,​ [CLICK]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4 - Don’t let email dictate your schedule,​ [CLICK]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5 – Meditate,​ [CLICK]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6 - Put yourself in a position to focus, ​AND LAST BUT NOT LEAST [CLICK]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7 - Create urgency through deadlines.​</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Again, I realize this is a lot of information, but not everyone will need help with ALL of these, so focus on the ones that you feel will most positively impact your productivity. I would bet that email is one that would help everybody.​</a:t>
            </a:r>
            <a:endParaRPr b="0" dirty="0"/>
          </a:p>
          <a:p>
            <a:pPr marL="0" lvl="0" indent="0" algn="l" rtl="0">
              <a:spcBef>
                <a:spcPts val="0"/>
              </a:spcBef>
              <a:spcAft>
                <a:spcPts val="0"/>
              </a:spcAft>
              <a:buNone/>
            </a:pPr>
            <a:r>
              <a:rPr lang="en-US" sz="1600" b="0" i="0" u="none" strike="noStrike" dirty="0">
                <a:solidFill>
                  <a:schemeClr val="dk1"/>
                </a:solidFill>
                <a:latin typeface="Calibri"/>
                <a:ea typeface="Calibri"/>
                <a:cs typeface="Calibri"/>
                <a:sym typeface="Calibri"/>
              </a:rPr>
              <a:t> ​</a:t>
            </a:r>
            <a:endParaRPr b="0" dirty="0"/>
          </a:p>
          <a:p>
            <a:pPr marL="0" lvl="0" indent="0" algn="l" rtl="0">
              <a:spcBef>
                <a:spcPts val="0"/>
              </a:spcBef>
              <a:spcAft>
                <a:spcPts val="0"/>
              </a:spcAft>
              <a:buNone/>
            </a:pPr>
            <a:r>
              <a:rPr lang="en-US" sz="1600" b="0" i="0" u="none" strike="noStrike" dirty="0">
                <a:solidFill>
                  <a:schemeClr val="dk1"/>
                </a:solidFill>
                <a:latin typeface="Calibri"/>
                <a:ea typeface="Calibri"/>
                <a:cs typeface="Calibri"/>
                <a:sym typeface="Calibri"/>
              </a:rPr>
              <a:t>Okay onto rule #3…[CLICK TO NEXT SLIDE]​</a:t>
            </a:r>
            <a:endParaRPr b="0" dirty="0"/>
          </a:p>
          <a:p>
            <a:pPr marL="0" lvl="0" indent="0" algn="l" rtl="0">
              <a:spcBef>
                <a:spcPts val="0"/>
              </a:spcBef>
              <a:spcAft>
                <a:spcPts val="0"/>
              </a:spcAft>
              <a:buNone/>
            </a:pPr>
            <a:endParaRPr dirty="0"/>
          </a:p>
        </p:txBody>
      </p:sp>
      <p:sp>
        <p:nvSpPr>
          <p:cNvPr id="571" name="Google Shape;571;p39: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0: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40: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[INSTRUCTOR 1/ANTHONY] [VIDEO ON]</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Rule #2 in maximizing productivity, is to Remain Focused. Within this rule, I will provide you with seven specific actions that you can take to improve your ability to focus, something that has become very difficult to do in today’s world of unlimited distractions.​  Whether those distractions exist in the workplace, or at home, for those of you working remotely.</a:t>
            </a:r>
            <a:endParaRPr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a:t>
            </a:r>
            <a:endParaRPr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This is another 20% item that can drive a lot of success, because most people can’t focus, so following some of the strategies we’re about to discuss, will differentiate you.​  [CLICK]</a:t>
            </a:r>
            <a:endParaRPr b="0"/>
          </a:p>
          <a:p>
            <a:pPr marL="0" lvl="0" indent="0" algn="l" rtl="0">
              <a:spcBef>
                <a:spcPts val="0"/>
              </a:spcBef>
              <a:spcAft>
                <a:spcPts val="0"/>
              </a:spcAft>
              <a:buNone/>
            </a:pPr>
            <a:endParaRPr/>
          </a:p>
        </p:txBody>
      </p:sp>
      <p:sp>
        <p:nvSpPr>
          <p:cNvPr id="578" name="Google Shape;578;p40: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41: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I’d like to start the section on stress reduction with a quote from Glenn Turner: “Worrying is like a rocking chair, it gives you something to do but gets you nowhere.”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start with this quote because, often, a big part of stress stems from worrying, but the act of worrying doesn't help you at all.​</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next time you are worrying about whether or not you will make a deadline, don’t worry, just execute. This shift alone will reduce stress.​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In rule number three here, I will provide you with seven strategies for reducing stress, which will help you be more productive.​ [CLICK]</a:t>
            </a:r>
            <a:endParaRPr b="0"/>
          </a:p>
          <a:p>
            <a:pPr marL="0" lvl="0" indent="0" algn="l" rtl="0">
              <a:spcBef>
                <a:spcPts val="0"/>
              </a:spcBef>
              <a:spcAft>
                <a:spcPts val="0"/>
              </a:spcAft>
              <a:buNone/>
            </a:pPr>
            <a:endParaRPr/>
          </a:p>
        </p:txBody>
      </p:sp>
      <p:sp>
        <p:nvSpPr>
          <p:cNvPr id="593" name="Google Shape;593;p41: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42: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one, simplification through elimination. We have so many devices today, and I want to urge you to streamline your device usage.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if you have a tablet or iPad, use it for specific things, the same with your phone or your computer.​</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For example, I use my iPad strictly to read books on Kindle. I process all of my emails on my computer and mostly use my phone for text messages and phone calls.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People get the same notifications on all of these devices.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This is so redundant and overwhelming.</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These multiple notifications are creating stress and you'll never feel productive because you’ll always feel like you're trying to dig yourself out of a hole in terms of productivity. ​[CLICK]</a:t>
            </a:r>
            <a:endParaRPr b="0"/>
          </a:p>
          <a:p>
            <a:pPr marL="0" lvl="0" indent="0" algn="l" rtl="0">
              <a:spcBef>
                <a:spcPts val="0"/>
              </a:spcBef>
              <a:spcAft>
                <a:spcPts val="0"/>
              </a:spcAft>
              <a:buNone/>
            </a:pPr>
            <a:endParaRPr/>
          </a:p>
        </p:txBody>
      </p:sp>
      <p:sp>
        <p:nvSpPr>
          <p:cNvPr id="600" name="Google Shape;600;p42: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4: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​[INSTRUCTOR 1/ANTHONY] [VIDEO ON]​</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This is actually one of my favorite quotes of all time, from the famous management consultant and author, Peter Drucker: “Efficiency is doing things right. Effectiveness is doing the right things.” This quote, in my opinion, captures the reason that people run out of time every day. Its why people feel like they need help with their time management. The problem is they focus on the wrong things.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As engineers and technical professionals, we like to accomplish a lot every day.  We like to feel efficient and check off a lot of items on our to do lists. That's something that makes us feel good, and productive, BUT a warning here, if you're not focusing on the high priority tasks, then this approach doesn't really help you, your team, or your company. At the end of the day, while you might feel good and efficient because you “got a lot done”, you have not been effective. [CLICK]​</a:t>
            </a:r>
            <a:endParaRPr b="0"/>
          </a:p>
          <a:p>
            <a:pPr marL="0" lvl="0" indent="0" algn="l" rtl="0">
              <a:spcBef>
                <a:spcPts val="0"/>
              </a:spcBef>
              <a:spcAft>
                <a:spcPts val="0"/>
              </a:spcAft>
              <a:buNone/>
            </a:pPr>
            <a:endParaRPr/>
          </a:p>
        </p:txBody>
      </p:sp>
      <p:sp>
        <p:nvSpPr>
          <p:cNvPr id="238" name="Google Shape;238;p4: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43: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two, create a functional to-do list. Creating a functional to-do list can be very beneficial in terms of stress reduction, I recommend a blend of online and offline approaches depending on what works best for you.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At EMI, we use a great online tool called Asana,.  Asana really helps me manage my to-do list and share tasks easily with other team members. It makes it very easy to view an assigned task and it allows me to easily identify my MITs each day.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This greatly reduces stress, because I know exactly what needs to get done.  I know what my most important tasks are and I can focus on them.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Now, I know, fires will arise and you'll have to put them out throughout the course of the day and you can certainly use some of what we’ve discussed previously to do that, but regardless, you should have a plan and a good to do list that can help you stay focused.​</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In addition to the software we use, I also sometimes like to write down some of my MITs for the day on a piece of paper.​</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Figure out what works best for you, but the team task sharing ability may really help streamline your efforts.​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Before I go on to our next point, I’d like to show you a few screenshots from the system we use, asana. [CLICK]</a:t>
            </a:r>
            <a:endParaRPr/>
          </a:p>
        </p:txBody>
      </p:sp>
      <p:sp>
        <p:nvSpPr>
          <p:cNvPr id="607" name="Google Shape;607;p43: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4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44: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this is asana.  Firstly, I want to show you the Project view.  You can see here, [CLICK] it allows you to create different projects.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You can also see these projects in the sidebar [CLICK].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These could be your different engineering projects.  They could also be personal projects, like PE exam preparation, or organize Professional Association meeting.</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Then if you click on a project. [CLICK]</a:t>
            </a:r>
            <a:endParaRPr b="0"/>
          </a:p>
          <a:p>
            <a:pPr marL="0" lvl="0" indent="0" algn="l" rtl="0">
              <a:spcBef>
                <a:spcPts val="0"/>
              </a:spcBef>
              <a:spcAft>
                <a:spcPts val="0"/>
              </a:spcAft>
              <a:buNone/>
            </a:pPr>
            <a:endParaRPr/>
          </a:p>
        </p:txBody>
      </p:sp>
      <p:sp>
        <p:nvSpPr>
          <p:cNvPr id="617" name="Google Shape;617;p44: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45: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You can see all of the tasks associated with that project.  In asana, you can create tasks with deadlines that can be attached to a project.  You can also assign them to individuals on your team and put a deadline on them.</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Here is a task [CLICK]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Here is the deadline [CLICK]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Here is the person it is assigned to [CLICK]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Now, in my opinion, the best part of this program is the calendar view…[CLICK]</a:t>
            </a:r>
            <a:endParaRPr b="0"/>
          </a:p>
          <a:p>
            <a:pPr marL="0" lvl="0" indent="0" algn="l" rtl="0">
              <a:spcBef>
                <a:spcPts val="0"/>
              </a:spcBef>
              <a:spcAft>
                <a:spcPts val="0"/>
              </a:spcAft>
              <a:buNone/>
            </a:pPr>
            <a:endParaRPr/>
          </a:p>
        </p:txBody>
      </p:sp>
      <p:sp>
        <p:nvSpPr>
          <p:cNvPr id="625" name="Google Shape;625;p45: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6: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46: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This is my favorite part of asana and I use this view daily.  This allows you to view your tasks (and your team's tasks) by day.</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This provides a great weekly planning tool.</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It can help you see if someone has more tasks then they should or if someone is light on tasks.  You can view everyone’s tasks on the calendar at the same time, or click on one person and view their tasks only.</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When I have my weekly meetings with my direct reports (one-on-one) meetings, we do a share screen and we have their calendar view on the screen.</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Why am I talking about this in the Reduce Stress section?  Because I have found that when you have all of your tasks in one place and you can see them, even if you have a lot to do, you feel less-stressed.  At least I do.</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there’s a look at asana.  There are other programs like this out there, but whichever you use, be sure to build a functional to-do list.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Why don’t we pause here and please go ahead and type in the name of the task management system that you use and I will read them off.  If you don’t use one, type “none” - just so we can see how many of you are using one.  [PAUSE FOR 30 SECONDS AND READ THEM]</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[CLICK]</a:t>
            </a:r>
            <a:endParaRPr/>
          </a:p>
          <a:p>
            <a:pPr marL="0" lvl="0" indent="0" algn="l" rtl="0">
              <a:spcBef>
                <a:spcPts val="0"/>
              </a:spcBef>
              <a:spcAft>
                <a:spcPts val="0"/>
              </a:spcAft>
              <a:buNone/>
            </a:pPr>
            <a:br>
              <a:rPr lang="en-US"/>
            </a:b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634" name="Google Shape;634;p46: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47: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47: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three is to keep your mind and body in shape.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Being physically fit can also help you to reduce stress and here's three tips to help you keep your mind and body in shape.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one, as I mentioned before, [CLICK] meditation can be very helpful.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two, [CLICK] reading, and specifically reading fiction in the evenings to help your brain wind down.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started doing this a few years ago and it's been a complete game changer for me. In fact, I read a book called “Sleep Smarter” [CLICK] by author Shawn Stevenson that listed 21 strategies for sleeping better and one of them was reading fiction at night, because when you read fiction, you don't have to think about anything and it puts your mind at ease. This helps to quiet your mind after a busy day.​</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And the last one is [CLICK] physical exercise, which could be as easy as a walk each day at lunch or in the evening.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take a twenty minute walk every day at lunch and if I feel a little bit stressed because I have a lot of work to do, I'll just make some phone calls during my walk to feel productive.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Keep your mind and body in shape. ​[CLICK]</a:t>
            </a:r>
            <a:endParaRPr b="0"/>
          </a:p>
          <a:p>
            <a:pPr marL="0" lvl="0" indent="0" algn="l" rtl="0">
              <a:spcBef>
                <a:spcPts val="0"/>
              </a:spcBef>
              <a:spcAft>
                <a:spcPts val="0"/>
              </a:spcAft>
              <a:buNone/>
            </a:pPr>
            <a:endParaRPr/>
          </a:p>
        </p:txBody>
      </p:sp>
      <p:sp>
        <p:nvSpPr>
          <p:cNvPr id="640" name="Google Shape;640;p47: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48: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48: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four - Eat and sleep well.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Firstly, just a disclaimer. I'm not a doctor, however, it is somewhat obvious that your diet and the quality of sleep greatly impacts your energy levels and career success.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consider a high protein, low carbohydrate, or low sugar diet. However, please consult a doctor or nutritionist to design the best possible diet for you.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Again, I do want to recommend Shawn Stevenson's book “Sleep Smarter” 21 Proven Tips to Sleep Your Way to a Better Body, Better Health, and Bigger Success.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Since I've read that book, I have greatly improved my sleeping habits, which has helped with my productivity overall. ​[CLICK]</a:t>
            </a:r>
            <a:endParaRPr b="0"/>
          </a:p>
          <a:p>
            <a:pPr marL="0" lvl="0" indent="0" algn="l" rtl="0">
              <a:spcBef>
                <a:spcPts val="0"/>
              </a:spcBef>
              <a:spcAft>
                <a:spcPts val="0"/>
              </a:spcAft>
              <a:buNone/>
            </a:pPr>
            <a:endParaRPr/>
          </a:p>
        </p:txBody>
      </p:sp>
      <p:sp>
        <p:nvSpPr>
          <p:cNvPr id="649" name="Google Shape;649;p48: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49: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49: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five is to make the most out of idle time.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For example, when I travel on airplanes, I know that for the first thirty minutes while the plane is ascending, I can't have any electronic devices on, so I'll typically bring a book or report that I have to read or a notebook and a pen to sketch something, taking full advantage of the 30 minutes.​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An engineering manager who learned about this strategy in one of our training sessions, started listening to audiobooks on his commute which really impacted his management style and success.​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think about ways that you can make the most out of your time.  Maybe even go back to the 80/20 chart [CLICK] that I provided  you earlier.  . You might be able to take care of the low effort, low impact tasks during idle time.​ [CLICK]</a:t>
            </a:r>
            <a:endParaRPr b="0"/>
          </a:p>
          <a:p>
            <a:pPr marL="0" lvl="0" indent="0" algn="l" rtl="0">
              <a:spcBef>
                <a:spcPts val="0"/>
              </a:spcBef>
              <a:spcAft>
                <a:spcPts val="0"/>
              </a:spcAft>
              <a:buNone/>
            </a:pPr>
            <a:endParaRPr/>
          </a:p>
        </p:txBody>
      </p:sp>
      <p:sp>
        <p:nvSpPr>
          <p:cNvPr id="656" name="Google Shape;656;p49: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50: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50: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six - Schedule your relaxation time.​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We have everything on our calendars, from project meetings to phone calls, but we never mark our calendars to make sure that we take time for ourselves.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Why not?!</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now schedule my lunch walks on the calendar, and that helps me stick to them and signifies that they are just as important as everything else on my calendar.​  Try scheduling your down time and make it a priority.  [CLICK]</a:t>
            </a:r>
            <a:endParaRPr b="0"/>
          </a:p>
          <a:p>
            <a:pPr marL="0" lvl="0" indent="0" algn="l" rtl="0">
              <a:spcBef>
                <a:spcPts val="0"/>
              </a:spcBef>
              <a:spcAft>
                <a:spcPts val="0"/>
              </a:spcAft>
              <a:buNone/>
            </a:pPr>
            <a:endParaRPr/>
          </a:p>
        </p:txBody>
      </p:sp>
      <p:sp>
        <p:nvSpPr>
          <p:cNvPr id="664" name="Google Shape;664;p50: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51: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seven - Here's one that's very difficult for most of us to do. Learn to say NO.​</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Your time is precious, don't waste it on people or projects that don't align with your or your company’s mission or goals.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Instead of constantly accepting invitations and offers with little thought, consider saying something like, “Let me check my schedule and get back to you,” giving yourself some time to evaluate these offers legitimately and make smarter decisions.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Whenever we answer a question or request too quickly, in the moment, the tendency is to respond, “sure,” OR, “yes,” but it's not always the best response.​ [CLICK]</a:t>
            </a:r>
            <a:endParaRPr b="0"/>
          </a:p>
          <a:p>
            <a:pPr marL="0" lvl="0" indent="0" algn="l" rtl="0">
              <a:spcBef>
                <a:spcPts val="0"/>
              </a:spcBef>
              <a:spcAft>
                <a:spcPts val="0"/>
              </a:spcAft>
              <a:buNone/>
            </a:pPr>
            <a:endParaRPr/>
          </a:p>
        </p:txBody>
      </p:sp>
      <p:sp>
        <p:nvSpPr>
          <p:cNvPr id="671" name="Google Shape;671;p51: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5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52: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[INSTRUCTOR 1/ANTHONY] [VIDEO ON]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That concludes Rule #3: to Maximizing your Productivity, “Reduce Stress”.  Let me recap the seven items we covered:​ [CLICK]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One - Simplification through elimination, streamline your device usage,​ [CLICK]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Two - Create a functional to-do list,​ [CLICK]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Three - Keep your mind and body in shape,​ [CLICK]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Four - Eat and sleep well,​ [CLICK]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Five – Make the most of waiting or idle time,​ [CLICK]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Six - Schedule your relaxation time just like you schedule everything else, AND​ [CLICK]</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Seven - Learn to say no.​</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Next, before I recap the three rules, I want to touch on the subject of work-life balance. [CLICK FOR NEXT SLIDE]​</a:t>
            </a:r>
            <a:endParaRPr b="0"/>
          </a:p>
        </p:txBody>
      </p:sp>
      <p:sp>
        <p:nvSpPr>
          <p:cNvPr id="679" name="Google Shape;679;p52: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rtl="0"/>
            <a:r>
              <a:rPr lang="en-US" sz="1600" b="0" i="0" u="none" strike="noStrike" kern="1200" dirty="0">
                <a:solidFill>
                  <a:schemeClr val="tx1"/>
                </a:solidFill>
                <a:effectLst/>
                <a:latin typeface="+mn-lt"/>
                <a:ea typeface="+mn-ea"/>
                <a:cs typeface="+mn-cs"/>
              </a:rPr>
              <a:t>[ANTHONY/INSTRUCTOR 1] [VIDEO OFF] </a:t>
            </a:r>
          </a:p>
          <a:p>
            <a:pPr rtl="0"/>
            <a:endParaRPr lang="en-US" sz="1600" b="0" i="0" u="none" strike="noStrike" kern="1200" dirty="0">
              <a:solidFill>
                <a:schemeClr val="tx1"/>
              </a:solidFill>
              <a:effectLst/>
              <a:latin typeface="+mn-lt"/>
              <a:ea typeface="+mn-ea"/>
              <a:cs typeface="+mn-cs"/>
            </a:endParaRPr>
          </a:p>
          <a:p>
            <a:pPr rtl="0"/>
            <a:r>
              <a:rPr lang="en-US" sz="1600" b="0" i="0" u="none" strike="noStrike" kern="1200" dirty="0">
                <a:solidFill>
                  <a:schemeClr val="tx1"/>
                </a:solidFill>
                <a:effectLst/>
                <a:latin typeface="+mn-lt"/>
                <a:ea typeface="+mn-ea"/>
                <a:cs typeface="+mn-cs"/>
              </a:rPr>
              <a:t>Now, I’d like to introduce my co-instructor for today’s session, Erica Lee Garcia.  </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Erica has also had a successful engineering career.  She is a professional engineer licensed in Ontario and British Columbia.​</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She has a Six Sigma Black Belt, is Lean certified, and consults to clients in manufacturing, mining, and professional services​.</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She found “Engineers of Tomorrow”, a national non-profit organization dedicated to inspiring and informing the next generation about engineering​.</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She is dedicated to evolving the conversation within the engineering profession. In fact, she has also given some presentations for EMI around the topic of diversity &amp; inclusion, specifically around women in engineering.</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Erica, thank you for being with us today.  I’d like to ask you to quickly say hello to our group here, and also can you quickly explain what Six Sigma Black Belt means.</a:t>
            </a:r>
            <a:endParaRPr lang="en-US" b="0" dirty="0">
              <a:effectLst/>
            </a:endParaRPr>
          </a:p>
          <a:p>
            <a:pPr rtl="0"/>
            <a:br>
              <a:rPr lang="en-US" b="0" dirty="0">
                <a:effectLst/>
              </a:rPr>
            </a:br>
            <a:r>
              <a:rPr lang="en-US" sz="1600" b="0" i="0" u="none" strike="noStrike" kern="1200" dirty="0">
                <a:solidFill>
                  <a:schemeClr val="tx1"/>
                </a:solidFill>
                <a:effectLst/>
                <a:latin typeface="+mn-lt"/>
                <a:ea typeface="+mn-ea"/>
                <a:cs typeface="+mn-cs"/>
              </a:rPr>
              <a:t>[AFTER INSTRUCTOR FINISHES CLICK]</a:t>
            </a:r>
            <a:endParaRPr lang="en-US" b="0" dirty="0">
              <a:effectLst/>
            </a:endParaRPr>
          </a:p>
        </p:txBody>
      </p:sp>
      <p:sp>
        <p:nvSpPr>
          <p:cNvPr id="4" name="Slide Number Placeholder 3"/>
          <p:cNvSpPr>
            <a:spLocks noGrp="1"/>
          </p:cNvSpPr>
          <p:nvPr>
            <p:ph type="sldNum" sz="quarter" idx="5"/>
          </p:nvPr>
        </p:nvSpPr>
        <p:spPr/>
        <p:txBody>
          <a:bodyPr/>
          <a:lstStyle/>
          <a:p>
            <a:fld id="{34D10CD7-F92D-3849-9B65-0220F6ED52D7}" type="slidenum">
              <a:rPr lang="en-US" smtClean="0"/>
              <a:t>5</a:t>
            </a:fld>
            <a:endParaRPr lang="en-US"/>
          </a:p>
        </p:txBody>
      </p:sp>
    </p:spTree>
    <p:extLst>
      <p:ext uri="{BB962C8B-B14F-4D97-AF65-F5344CB8AC3E}">
        <p14:creationId xmlns:p14="http://schemas.microsoft.com/office/powerpoint/2010/main" val="330839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53: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1" i="0" u="none" strike="noStrike">
                <a:solidFill>
                  <a:schemeClr val="dk1"/>
                </a:solidFill>
                <a:latin typeface="Calibri"/>
                <a:ea typeface="Calibri"/>
                <a:cs typeface="Calibri"/>
                <a:sym typeface="Calibri"/>
              </a:rPr>
              <a:t>[ANTHONY/INSTRUCTOR 1] [BEGINNING SCRIPT]</a:t>
            </a:r>
            <a:endParaRPr sz="1600" b="0"/>
          </a:p>
          <a:p>
            <a:pPr marL="0" lvl="0" indent="0" algn="l" rtl="0">
              <a:spcBef>
                <a:spcPts val="0"/>
              </a:spcBef>
              <a:spcAft>
                <a:spcPts val="0"/>
              </a:spcAft>
              <a:buNone/>
            </a:pPr>
            <a:endParaRPr sz="16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A question I get from engineering professionals very often is, “Can I be a successful engineering professional and also maintain work-life balance?”​</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believe that work-life balance is possible, but to achieve it, you must do three things.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First, define balance. What does balance mean to you? Everyone defines it differently. I worked with an engineer once who defined balance as the ability to be home with his family for dinner, three or four nights each week. Achieving that, created balance for himself. So, first, define what balance means to you.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Number two, build flexibility into your career. Maybe your company allows you to work from home once in a while, or maybe they offer flex hours, allowing you to start work early and leave early some days. ​Obviously with COVID-19 everyone was home, but that is starting to change again.</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And the third one, and my favorite one, is to be present. Let me explain this one with a story.  Brett Harward is the author of an  excellent l book entitled, [CLICK] “The Five Laws That Determine All of Life's Outcomes”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During a live presentation that I attended,  he talked about Work-Life Balance.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He said, “If you think about your life as a two-dimensional pie chart, very rarely will the pie be cut in half in terms of the amount of time you spend at work and the amount of time you spend at home. It's never going to happen that it's the same number of hours every week for each. But, what’s most important is the depth of the slices of the pie, thinking in three dimensions”.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when you're at work, be into work, be fully focused on work t and give it your all, BUT, when you're at home, forget about work. Be focused at home, be focused with the people at home and put all of your effort and energy into those interactions. Put your cell phone away.”​</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 consider that one of the most powerful ideas on work-life balance, thinking about it in terms of the depth of the slice, three-dimensional, presence. ​[CLICK]</a:t>
            </a:r>
            <a:endParaRPr b="0"/>
          </a:p>
          <a:p>
            <a:pPr marL="0" lvl="0" indent="0" algn="l" rtl="0">
              <a:spcBef>
                <a:spcPts val="0"/>
              </a:spcBef>
              <a:spcAft>
                <a:spcPts val="0"/>
              </a:spcAft>
              <a:buNone/>
            </a:pPr>
            <a:endParaRPr/>
          </a:p>
        </p:txBody>
      </p:sp>
      <p:sp>
        <p:nvSpPr>
          <p:cNvPr id="686" name="Google Shape;686;p53: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5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54: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[INSTRUCTOR 1/ANTHONY] [VIDEO ON]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So, let’s sum up the three rules for productivity. You want to get and stay organized, remain focused. Focus is a very valuable commodity in today's world and lastly, reduce stress and worry at all costs.​</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If you can follow these rules, you will be productive, and you will also feel balanced.​  </a:t>
            </a:r>
            <a:endParaRPr/>
          </a:p>
          <a:p>
            <a:pPr marL="0" lvl="0" indent="0" algn="l" rtl="0">
              <a:spcBef>
                <a:spcPts val="0"/>
              </a:spcBef>
              <a:spcAft>
                <a:spcPts val="0"/>
              </a:spcAft>
              <a:buNone/>
            </a:pPr>
            <a:br>
              <a:rPr lang="en-US" sz="1600" b="0"/>
            </a:br>
            <a:r>
              <a:rPr lang="en-US" sz="1600" b="0" i="0" u="none" strike="noStrike">
                <a:solidFill>
                  <a:schemeClr val="dk1"/>
                </a:solidFill>
                <a:latin typeface="Calibri"/>
                <a:ea typeface="Calibri"/>
                <a:cs typeface="Calibri"/>
                <a:sym typeface="Calibri"/>
              </a:rPr>
              <a:t>To finish up our session on Productivity, I would like to review the list of books mentioned in this session, summarize some of the key points discussed, and review your short transfer assignment for this module.​ [CLICK]</a:t>
            </a:r>
            <a:endParaRPr sz="1600" b="0"/>
          </a:p>
          <a:p>
            <a:pPr marL="0" lvl="0" indent="0" algn="l" rtl="0">
              <a:spcBef>
                <a:spcPts val="0"/>
              </a:spcBef>
              <a:spcAft>
                <a:spcPts val="0"/>
              </a:spcAft>
              <a:buNone/>
            </a:pPr>
            <a:endParaRPr/>
          </a:p>
        </p:txBody>
      </p:sp>
      <p:sp>
        <p:nvSpPr>
          <p:cNvPr id="694" name="Google Shape;694;p54: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5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55: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dirty="0">
                <a:solidFill>
                  <a:schemeClr val="dk1"/>
                </a:solidFill>
                <a:latin typeface="Calibri"/>
                <a:ea typeface="Calibri"/>
                <a:cs typeface="Calibri"/>
                <a:sym typeface="Calibri"/>
              </a:rPr>
              <a:t>https://</a:t>
            </a:r>
            <a:r>
              <a:rPr lang="en-US" sz="1600" b="0" i="0" u="none" strike="noStrike" dirty="0" err="1">
                <a:solidFill>
                  <a:schemeClr val="dk1"/>
                </a:solidFill>
                <a:latin typeface="Calibri"/>
                <a:ea typeface="Calibri"/>
                <a:cs typeface="Calibri"/>
                <a:sym typeface="Calibri"/>
              </a:rPr>
              <a:t>www.surveymonkey.com</a:t>
            </a:r>
            <a:r>
              <a:rPr lang="en-US" sz="1600" b="0" i="0" u="none" strike="noStrike" dirty="0">
                <a:solidFill>
                  <a:schemeClr val="dk1"/>
                </a:solidFill>
                <a:latin typeface="Calibri"/>
                <a:ea typeface="Calibri"/>
                <a:cs typeface="Calibri"/>
                <a:sym typeface="Calibri"/>
              </a:rPr>
              <a:t>/r/</a:t>
            </a:r>
            <a:r>
              <a:rPr lang="en-US" sz="1600" b="0" i="0" u="none" strike="noStrike" dirty="0" err="1">
                <a:solidFill>
                  <a:schemeClr val="dk1"/>
                </a:solidFill>
                <a:latin typeface="Calibri"/>
                <a:ea typeface="Calibri"/>
                <a:cs typeface="Calibri"/>
                <a:sym typeface="Calibri"/>
              </a:rPr>
              <a:t>TMProductivity</a:t>
            </a:r>
            <a:endParaRPr lang="en-US" sz="16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600" b="1"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600" b="1" i="0" u="none" strike="noStrike" dirty="0">
                <a:solidFill>
                  <a:schemeClr val="dk1"/>
                </a:solidFill>
                <a:latin typeface="Calibri"/>
                <a:ea typeface="Calibri"/>
                <a:cs typeface="Calibri"/>
                <a:sym typeface="Calibri"/>
              </a:rPr>
              <a:t>[ANTHONY/INSTRUCTOR 1] [BEGINNING SCRIPT]</a:t>
            </a:r>
            <a:endParaRPr sz="1600"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I would like  to review  the books mentioned in this session.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If you want to learn about the 80/20 Principle, read Richard Koch’s books, and I highly recommend that you read the one called “Living the 80/20 Way” first. Of his books on the 80/20 Rule, “Living the 80/20 Way” is much more simplistic and powerful, as some of his business-oriented books get more complicated.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“The Power of Less, The Six Essential Productivity Principles That Will Change Your Life” by Leo </a:t>
            </a:r>
            <a:r>
              <a:rPr lang="en-US" sz="1600" b="0" i="0" u="none" strike="noStrike" dirty="0" err="1">
                <a:solidFill>
                  <a:schemeClr val="dk1"/>
                </a:solidFill>
                <a:latin typeface="Calibri"/>
                <a:ea typeface="Calibri"/>
                <a:cs typeface="Calibri"/>
                <a:sym typeface="Calibri"/>
              </a:rPr>
              <a:t>Babauta</a:t>
            </a:r>
            <a:r>
              <a:rPr lang="en-US" sz="1600" b="0" i="0" u="none" strike="noStrike" dirty="0">
                <a:solidFill>
                  <a:schemeClr val="dk1"/>
                </a:solidFill>
                <a:latin typeface="Calibri"/>
                <a:ea typeface="Calibri"/>
                <a:cs typeface="Calibri"/>
                <a:sym typeface="Calibri"/>
              </a:rPr>
              <a:t>, is a dynamite book. In fact, the next book, “Getting Things Done, The Art of Stress Free Productivity” by David Allen is also one of the most well known books on productivity, but it's very complex and </a:t>
            </a:r>
            <a:r>
              <a:rPr lang="en-US" sz="1600" b="0" i="0" u="none" strike="noStrike" dirty="0" err="1">
                <a:solidFill>
                  <a:schemeClr val="dk1"/>
                </a:solidFill>
                <a:latin typeface="Calibri"/>
                <a:ea typeface="Calibri"/>
                <a:cs typeface="Calibri"/>
                <a:sym typeface="Calibri"/>
              </a:rPr>
              <a:t>Babauta</a:t>
            </a:r>
            <a:r>
              <a:rPr lang="en-US" sz="1600" b="0" i="0" u="none" strike="noStrike" dirty="0">
                <a:solidFill>
                  <a:schemeClr val="dk1"/>
                </a:solidFill>
                <a:latin typeface="Calibri"/>
                <a:ea typeface="Calibri"/>
                <a:cs typeface="Calibri"/>
                <a:sym typeface="Calibri"/>
              </a:rPr>
              <a:t> actually wrote “The Power of Less” in response to Allen’s book to provide a more simplistic way to implement Allen’s ideas.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And then the last three are “Sleep Smarter” by Shawn Stevenson, “The Five Laws That Determine All of Life's Outcomes” by Brett </a:t>
            </a:r>
            <a:r>
              <a:rPr lang="en-US" sz="1600" b="0" i="0" u="none" strike="noStrike" dirty="0" err="1">
                <a:solidFill>
                  <a:schemeClr val="dk1"/>
                </a:solidFill>
                <a:latin typeface="Calibri"/>
                <a:ea typeface="Calibri"/>
                <a:cs typeface="Calibri"/>
                <a:sym typeface="Calibri"/>
              </a:rPr>
              <a:t>Harward</a:t>
            </a:r>
            <a:r>
              <a:rPr lang="en-US" sz="1600" b="0" i="0" u="none" strike="noStrike" dirty="0">
                <a:solidFill>
                  <a:schemeClr val="dk1"/>
                </a:solidFill>
                <a:latin typeface="Calibri"/>
                <a:ea typeface="Calibri"/>
                <a:cs typeface="Calibri"/>
                <a:sym typeface="Calibri"/>
              </a:rPr>
              <a:t>. This is another great book that if you follow the real simple laws, it can dramatically change the course of your career and your life.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And lastly, “Deep Work” by Cal Newport.  Cal Newport is a professor at Georgetown University. He's been one of the pioneers of this idea that focus is a commodity these days and has researched different ways that we can really do deep, focused work.​</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If you could only read one of these, go with Living the 80/20 Way - it’s a game changer.​  Last I checked, it was actually out of print, but I believe you can still find used copies on Amazon.  [CLICK]</a:t>
            </a:r>
            <a:endParaRPr b="0" dirty="0"/>
          </a:p>
          <a:p>
            <a:pPr marL="0" lvl="0" indent="0" algn="l" rtl="0">
              <a:spcBef>
                <a:spcPts val="0"/>
              </a:spcBef>
              <a:spcAft>
                <a:spcPts val="0"/>
              </a:spcAft>
              <a:buNone/>
            </a:pPr>
            <a:endParaRPr dirty="0"/>
          </a:p>
        </p:txBody>
      </p:sp>
      <p:sp>
        <p:nvSpPr>
          <p:cNvPr id="710" name="Google Shape;710;p55: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6: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56: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dirty="0">
                <a:solidFill>
                  <a:schemeClr val="dk1"/>
                </a:solidFill>
                <a:latin typeface="Calibri"/>
                <a:ea typeface="Calibri"/>
                <a:cs typeface="Calibri"/>
                <a:sym typeface="Calibri"/>
              </a:rPr>
              <a:t>https://www.surveymonkey.com/r/TMProductivity</a:t>
            </a:r>
          </a:p>
          <a:p>
            <a:pPr marL="0" lvl="0" indent="0" algn="l" rtl="0">
              <a:spcBef>
                <a:spcPts val="0"/>
              </a:spcBef>
              <a:spcAft>
                <a:spcPts val="0"/>
              </a:spcAft>
              <a:buNone/>
            </a:pPr>
            <a:endParaRPr lang="en-US" sz="16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600" b="0" i="0" u="none" strike="noStrike" dirty="0">
                <a:solidFill>
                  <a:schemeClr val="dk1"/>
                </a:solidFill>
                <a:latin typeface="Calibri"/>
                <a:ea typeface="Calibri"/>
                <a:cs typeface="Calibri"/>
                <a:sym typeface="Calibri"/>
              </a:rPr>
              <a:t>[INSTRUCTOR 1/ANTHONY] [VIDEO OFF]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Quick summary. We talked about [click] efficiency versus effectiveness, maybe the most important item we discussed.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We covered the </a:t>
            </a:r>
            <a:r>
              <a:rPr lang="en-US" dirty="0"/>
              <a:t>[click]</a:t>
            </a:r>
            <a:r>
              <a:rPr lang="en-US" sz="1600" b="0" i="0" u="none" strike="noStrike" dirty="0">
                <a:solidFill>
                  <a:schemeClr val="dk1"/>
                </a:solidFill>
                <a:latin typeface="Calibri"/>
                <a:ea typeface="Calibri"/>
                <a:cs typeface="Calibri"/>
                <a:sym typeface="Calibri"/>
              </a:rPr>
              <a:t> three rules to maximizing productivity, </a:t>
            </a:r>
            <a:r>
              <a:rPr lang="en-US" dirty="0"/>
              <a:t>[click]</a:t>
            </a:r>
            <a:r>
              <a:rPr lang="en-US" sz="1600" b="0" i="0" u="none" strike="noStrike" dirty="0">
                <a:solidFill>
                  <a:schemeClr val="dk1"/>
                </a:solidFill>
                <a:latin typeface="Calibri"/>
                <a:ea typeface="Calibri"/>
                <a:cs typeface="Calibri"/>
                <a:sym typeface="Calibri"/>
              </a:rPr>
              <a:t>stay organized, </a:t>
            </a:r>
            <a:r>
              <a:rPr lang="en-US" dirty="0"/>
              <a:t>[click]</a:t>
            </a:r>
            <a:r>
              <a:rPr lang="en-US" sz="1600" b="0" i="0" u="none" strike="noStrike" dirty="0">
                <a:solidFill>
                  <a:schemeClr val="dk1"/>
                </a:solidFill>
                <a:latin typeface="Calibri"/>
                <a:ea typeface="Calibri"/>
                <a:cs typeface="Calibri"/>
                <a:sym typeface="Calibri"/>
              </a:rPr>
              <a:t>remain focused and </a:t>
            </a:r>
            <a:r>
              <a:rPr lang="en-US" dirty="0"/>
              <a:t>[click]</a:t>
            </a:r>
            <a:r>
              <a:rPr lang="en-US" sz="1600" b="0" i="0" u="none" strike="noStrike" dirty="0">
                <a:solidFill>
                  <a:schemeClr val="dk1"/>
                </a:solidFill>
                <a:latin typeface="Calibri"/>
                <a:ea typeface="Calibri"/>
                <a:cs typeface="Calibri"/>
                <a:sym typeface="Calibri"/>
              </a:rPr>
              <a:t>reduce stress. </a:t>
            </a:r>
            <a:endParaRPr b="0" dirty="0"/>
          </a:p>
          <a:p>
            <a:pPr marL="0" lvl="0" indent="0" algn="l" rtl="0">
              <a:spcBef>
                <a:spcPts val="0"/>
              </a:spcBef>
              <a:spcAft>
                <a:spcPts val="0"/>
              </a:spcAft>
              <a:buNone/>
            </a:pPr>
            <a:br>
              <a:rPr lang="en-US" b="0" dirty="0"/>
            </a:br>
            <a:r>
              <a:rPr lang="en-US" sz="1600" b="0" i="0" u="none" strike="noStrike" dirty="0">
                <a:solidFill>
                  <a:schemeClr val="dk1"/>
                </a:solidFill>
                <a:latin typeface="Calibri"/>
                <a:ea typeface="Calibri"/>
                <a:cs typeface="Calibri"/>
                <a:sym typeface="Calibri"/>
              </a:rPr>
              <a:t>Lastly, I just discussed </a:t>
            </a:r>
            <a:r>
              <a:rPr lang="en-US" dirty="0"/>
              <a:t>[click] </a:t>
            </a:r>
            <a:r>
              <a:rPr lang="en-US" sz="1600" b="0" i="0" u="none" strike="noStrike" dirty="0">
                <a:solidFill>
                  <a:schemeClr val="dk1"/>
                </a:solidFill>
                <a:latin typeface="Calibri"/>
                <a:ea typeface="Calibri"/>
                <a:cs typeface="Calibri"/>
                <a:sym typeface="Calibri"/>
              </a:rPr>
              <a:t>work-Life balance and the importance of defining what it means to you. ​[CLICK]</a:t>
            </a:r>
            <a:endParaRPr b="0" dirty="0"/>
          </a:p>
        </p:txBody>
      </p:sp>
      <p:sp>
        <p:nvSpPr>
          <p:cNvPr id="724" name="Google Shape;724;p56: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59: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https://www.surveymonkey.com/r/TMProductivity</a:t>
            </a:r>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​​[INSTRUCTOR 1/ANTHONY] [VIDEO ON] </a:t>
            </a:r>
            <a:endParaRPr sz="1200" b="0" dirty="0"/>
          </a:p>
          <a:p>
            <a:pPr marL="0" lvl="0" indent="0" algn="l" rtl="0">
              <a:spcBef>
                <a:spcPts val="0"/>
              </a:spcBef>
              <a:spcAft>
                <a:spcPts val="0"/>
              </a:spcAft>
              <a:buNone/>
            </a:pPr>
            <a:br>
              <a:rPr lang="en-US" sz="1200" b="0" dirty="0"/>
            </a:br>
            <a:r>
              <a:rPr lang="en-US" sz="1200" b="0" i="0" u="none" strike="noStrike" dirty="0">
                <a:solidFill>
                  <a:schemeClr val="dk1"/>
                </a:solidFill>
                <a:latin typeface="Calibri"/>
                <a:ea typeface="Calibri"/>
                <a:cs typeface="Calibri"/>
                <a:sym typeface="Calibri"/>
              </a:rPr>
              <a:t>Now I’d like to open it up for questions, comments or thoughts you have on the material in today’s session.​</a:t>
            </a:r>
            <a:endParaRPr sz="1200" b="0" dirty="0"/>
          </a:p>
          <a:p>
            <a:pPr marL="0" lvl="0" indent="0" algn="l" rtl="0">
              <a:spcBef>
                <a:spcPts val="0"/>
              </a:spcBef>
              <a:spcAft>
                <a:spcPts val="0"/>
              </a:spcAft>
              <a:buNone/>
            </a:pPr>
            <a:br>
              <a:rPr lang="en-US" sz="1200" b="0" dirty="0"/>
            </a:br>
            <a:r>
              <a:rPr lang="en-US" sz="1200" b="0" i="0" u="none" strike="noStrike" dirty="0">
                <a:solidFill>
                  <a:schemeClr val="dk1"/>
                </a:solidFill>
                <a:latin typeface="Calibri"/>
                <a:ea typeface="Calibri"/>
                <a:cs typeface="Calibri"/>
                <a:sym typeface="Calibri"/>
              </a:rPr>
              <a:t>[TAKE QUESTIONS]​</a:t>
            </a:r>
            <a:endParaRPr sz="1200" b="0" dirty="0"/>
          </a:p>
          <a:p>
            <a:pPr marL="0" lvl="0" indent="0" algn="l" rtl="0">
              <a:spcBef>
                <a:spcPts val="0"/>
              </a:spcBef>
              <a:spcAft>
                <a:spcPts val="0"/>
              </a:spcAft>
              <a:buNone/>
            </a:pPr>
            <a:br>
              <a:rPr lang="en-US" sz="1200" b="0" dirty="0"/>
            </a:br>
            <a:r>
              <a:rPr lang="en-US" sz="1200" b="0" i="0" u="none" strike="noStrike" dirty="0">
                <a:solidFill>
                  <a:schemeClr val="dk1"/>
                </a:solidFill>
                <a:latin typeface="Calibri"/>
                <a:ea typeface="Calibri"/>
                <a:cs typeface="Calibri"/>
                <a:sym typeface="Calibri"/>
              </a:rPr>
              <a:t>I have a question for you as we wrap up.  What strategy from today’s session is one that you plan to try in the next week or so to improve your productivity?  Go ahead and chat them in.</a:t>
            </a:r>
            <a:endParaRPr sz="1200" b="0" dirty="0"/>
          </a:p>
          <a:p>
            <a:pPr marL="0" lvl="0" indent="0" algn="l" rtl="0">
              <a:spcBef>
                <a:spcPts val="0"/>
              </a:spcBef>
              <a:spcAft>
                <a:spcPts val="0"/>
              </a:spcAft>
              <a:buNone/>
            </a:pPr>
            <a:br>
              <a:rPr lang="en-US" sz="1200" b="0" dirty="0"/>
            </a:br>
            <a:r>
              <a:rPr lang="en-US" sz="1200" b="0" i="0" u="none" strike="noStrike" dirty="0">
                <a:solidFill>
                  <a:schemeClr val="dk1"/>
                </a:solidFill>
                <a:latin typeface="Calibri"/>
                <a:ea typeface="Calibri"/>
                <a:cs typeface="Calibri"/>
                <a:sym typeface="Calibri"/>
              </a:rPr>
              <a:t>Please work on those transfer assignments.​</a:t>
            </a:r>
            <a:endParaRPr sz="1200" b="0" dirty="0"/>
          </a:p>
        </p:txBody>
      </p:sp>
      <p:sp>
        <p:nvSpPr>
          <p:cNvPr id="744" name="Google Shape;744;p59: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9: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9: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[INSTRUCTOR 1/ANTHONY] [VIDEO ON]</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The purpose of this skill building session[clic</a:t>
            </a:r>
            <a:r>
              <a:rPr lang="en-US"/>
              <a:t>k]</a:t>
            </a:r>
            <a:r>
              <a:rPr lang="en-US" sz="1600" b="0" i="0" u="none" strike="noStrike">
                <a:solidFill>
                  <a:schemeClr val="dk1"/>
                </a:solidFill>
                <a:latin typeface="Calibri"/>
                <a:ea typeface="Calibri"/>
                <a:cs typeface="Calibri"/>
                <a:sym typeface="Calibri"/>
              </a:rPr>
              <a:t> is to give you a blueprint for increasing productivity and improving your time management. In this session you will learn how to:</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[CLICK] Apply the “Pareto Principle”, also known as the “80/20 rule” within your engineering projects and your personal routines, </a:t>
            </a:r>
            <a:endParaRPr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[CLICK] Create a specific approach to your day that will ensure that you focus on high leverage tasks, increasing your productivity dramatically, AND</a:t>
            </a:r>
            <a:endParaRPr b="0"/>
          </a:p>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[CLICK] Improve your overall time management efforts. [CLICK]</a:t>
            </a:r>
            <a:endParaRPr b="0"/>
          </a:p>
        </p:txBody>
      </p:sp>
      <p:sp>
        <p:nvSpPr>
          <p:cNvPr id="311" name="Google Shape;311;p9: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0: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
        <p:nvSpPr>
          <p:cNvPr id="317" name="Google Shape;317;p10:notes"/>
          <p:cNvSpPr>
            <a:spLocks noGrp="1" noRot="1" noChangeAspect="1"/>
          </p:cNvSpPr>
          <p:nvPr>
            <p:ph type="sldImg" idx="2"/>
          </p:nvPr>
        </p:nvSpPr>
        <p:spPr>
          <a:xfrm>
            <a:off x="292100" y="676275"/>
            <a:ext cx="6043613" cy="34004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8" name="Google Shape;318;p10:notes"/>
          <p:cNvSpPr txBox="1">
            <a:spLocks noGrp="1"/>
          </p:cNvSpPr>
          <p:nvPr>
            <p:ph type="body" idx="1"/>
          </p:nvPr>
        </p:nvSpPr>
        <p:spPr>
          <a:xfrm>
            <a:off x="884185" y="4304507"/>
            <a:ext cx="4860732" cy="4077131"/>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600"/>
              <a:buFont typeface="Calibri"/>
              <a:buNone/>
            </a:pPr>
            <a:r>
              <a:rPr lang="en-US" sz="1600" b="1" i="0" u="none" strike="noStrike">
                <a:solidFill>
                  <a:schemeClr val="dk1"/>
                </a:solidFill>
                <a:latin typeface="Calibri"/>
                <a:ea typeface="Calibri"/>
                <a:cs typeface="Calibri"/>
                <a:sym typeface="Calibri"/>
              </a:rPr>
              <a:t>[ANTHONY/INSTRUCTOR 1] [BEGINNING SCRIPT]</a:t>
            </a:r>
            <a:endParaRPr sz="1600" b="0"/>
          </a:p>
          <a:p>
            <a:pPr marL="0" marR="0" lvl="0" indent="0" algn="l" rtl="0">
              <a:lnSpc>
                <a:spcPct val="100000"/>
              </a:lnSpc>
              <a:spcBef>
                <a:spcPts val="0"/>
              </a:spcBef>
              <a:spcAft>
                <a:spcPts val="0"/>
              </a:spcAft>
              <a:buClr>
                <a:schemeClr val="dk1"/>
              </a:buClr>
              <a:buSzPts val="1600"/>
              <a:buFont typeface="Calibri"/>
              <a:buNone/>
            </a:pPr>
            <a:endParaRPr/>
          </a:p>
          <a:p>
            <a:pPr marL="0" marR="0" lvl="0" indent="0" algn="l" rtl="0">
              <a:lnSpc>
                <a:spcPct val="100000"/>
              </a:lnSpc>
              <a:spcBef>
                <a:spcPts val="0"/>
              </a:spcBef>
              <a:spcAft>
                <a:spcPts val="0"/>
              </a:spcAft>
              <a:buClr>
                <a:schemeClr val="dk1"/>
              </a:buClr>
              <a:buSzPts val="1600"/>
              <a:buFont typeface="Calibri"/>
              <a:buNone/>
            </a:pPr>
            <a:r>
              <a:rPr lang="en-US"/>
              <a:t>now we will open up a poll for you. so please take some time to input an answer in the chat or state verbally: </a:t>
            </a:r>
            <a:endParaRPr/>
          </a:p>
          <a:p>
            <a:pPr marL="0" marR="0" lvl="0" indent="0" algn="l" rtl="0">
              <a:lnSpc>
                <a:spcPct val="100000"/>
              </a:lnSpc>
              <a:spcBef>
                <a:spcPts val="0"/>
              </a:spcBef>
              <a:spcAft>
                <a:spcPts val="0"/>
              </a:spcAft>
              <a:buClr>
                <a:schemeClr val="dk1"/>
              </a:buClr>
              <a:buSzPts val="1600"/>
              <a:buFont typeface="Calibri"/>
              <a:buNone/>
            </a:pPr>
            <a:endParaRPr/>
          </a:p>
          <a:p>
            <a:pPr marL="0" lvl="0" indent="0" algn="l" rtl="0">
              <a:lnSpc>
                <a:spcPct val="100000"/>
              </a:lnSpc>
              <a:spcBef>
                <a:spcPts val="0"/>
              </a:spcBef>
              <a:spcAft>
                <a:spcPts val="0"/>
              </a:spcAft>
              <a:buClr>
                <a:schemeClr val="dk1"/>
              </a:buClr>
              <a:buSzPts val="1600"/>
              <a:buFont typeface="Calibri"/>
              <a:buNone/>
            </a:pPr>
            <a:r>
              <a:rPr lang="en-US"/>
              <a:t>What is your knowledge of Pareto Principle also known as the 80/20 Rule?</a:t>
            </a:r>
            <a:endParaRPr/>
          </a:p>
          <a:p>
            <a:pPr marL="285750" lvl="0" indent="-285750" algn="l" rtl="0">
              <a:lnSpc>
                <a:spcPct val="100000"/>
              </a:lnSpc>
              <a:spcBef>
                <a:spcPts val="0"/>
              </a:spcBef>
              <a:spcAft>
                <a:spcPts val="0"/>
              </a:spcAft>
              <a:buClr>
                <a:schemeClr val="dk1"/>
              </a:buClr>
              <a:buSzPts val="1600"/>
              <a:buFont typeface="Arial"/>
              <a:buChar char="•"/>
            </a:pPr>
            <a:r>
              <a:rPr lang="en-US"/>
              <a:t>I’ve heard of it but I’m not familiar with it.</a:t>
            </a:r>
            <a:endParaRPr/>
          </a:p>
          <a:p>
            <a:pPr marL="285750" lvl="0" indent="-285750" algn="l" rtl="0">
              <a:lnSpc>
                <a:spcPct val="100000"/>
              </a:lnSpc>
              <a:spcBef>
                <a:spcPts val="0"/>
              </a:spcBef>
              <a:spcAft>
                <a:spcPts val="0"/>
              </a:spcAft>
              <a:buClr>
                <a:schemeClr val="dk1"/>
              </a:buClr>
              <a:buSzPts val="1600"/>
              <a:buFont typeface="Arial"/>
              <a:buChar char="•"/>
            </a:pPr>
            <a:r>
              <a:rPr lang="en-US"/>
              <a:t>I’m pretty familiar with it.</a:t>
            </a:r>
            <a:endParaRPr/>
          </a:p>
          <a:p>
            <a:pPr marL="285750" lvl="0" indent="-285750" algn="l" rtl="0">
              <a:lnSpc>
                <a:spcPct val="100000"/>
              </a:lnSpc>
              <a:spcBef>
                <a:spcPts val="0"/>
              </a:spcBef>
              <a:spcAft>
                <a:spcPts val="0"/>
              </a:spcAft>
              <a:buClr>
                <a:schemeClr val="dk1"/>
              </a:buClr>
              <a:buSzPts val="1600"/>
              <a:buFont typeface="Arial"/>
              <a:buChar char="•"/>
            </a:pPr>
            <a:r>
              <a:rPr lang="en-US"/>
              <a:t>I am very familiar with and have used it before in my productivity measures.</a:t>
            </a:r>
            <a:endParaRPr/>
          </a:p>
          <a:p>
            <a:pPr marL="285750" lvl="0" indent="-285750" algn="l" rtl="0">
              <a:lnSpc>
                <a:spcPct val="100000"/>
              </a:lnSpc>
              <a:spcBef>
                <a:spcPts val="0"/>
              </a:spcBef>
              <a:spcAft>
                <a:spcPts val="0"/>
              </a:spcAft>
              <a:buClr>
                <a:schemeClr val="dk1"/>
              </a:buClr>
              <a:buSzPts val="1600"/>
              <a:buFont typeface="Arial"/>
              <a:buChar char="•"/>
            </a:pPr>
            <a:r>
              <a:rPr lang="en-US"/>
              <a:t>I’ve never heard of it.</a:t>
            </a:r>
            <a:endParaRPr/>
          </a:p>
          <a:p>
            <a:pPr marL="0" marR="0" lvl="0" indent="0" algn="l" rtl="0">
              <a:lnSpc>
                <a:spcPct val="100000"/>
              </a:lnSpc>
              <a:spcBef>
                <a:spcPts val="0"/>
              </a:spcBef>
              <a:spcAft>
                <a:spcPts val="0"/>
              </a:spcAft>
              <a:buClr>
                <a:schemeClr val="dk1"/>
              </a:buClr>
              <a:buSzPts val="1600"/>
              <a:buFont typeface="Calibri"/>
              <a:buNone/>
            </a:pPr>
            <a:endParaRPr/>
          </a:p>
          <a:p>
            <a:pPr marL="0" marR="0" lvl="0" indent="0" algn="l" rtl="0">
              <a:lnSpc>
                <a:spcPct val="100000"/>
              </a:lnSpc>
              <a:spcBef>
                <a:spcPts val="0"/>
              </a:spcBef>
              <a:spcAft>
                <a:spcPts val="0"/>
              </a:spcAft>
              <a:buClr>
                <a:schemeClr val="dk1"/>
              </a:buClr>
              <a:buSzPts val="1600"/>
              <a:buFont typeface="Calibri"/>
              <a:buNone/>
            </a:pPr>
            <a:r>
              <a:rPr lang="en-US"/>
              <a:t>[interact with participant answers]</a:t>
            </a:r>
            <a:endParaRPr/>
          </a:p>
          <a:p>
            <a:pPr marL="0" marR="0" lvl="0" indent="0" algn="l" rtl="0">
              <a:lnSpc>
                <a:spcPct val="100000"/>
              </a:lnSpc>
              <a:spcBef>
                <a:spcPts val="0"/>
              </a:spcBef>
              <a:spcAft>
                <a:spcPts val="0"/>
              </a:spcAft>
              <a:buClr>
                <a:schemeClr val="dk1"/>
              </a:buClr>
              <a:buSzPts val="1600"/>
              <a:buFont typeface="Calibri"/>
              <a:buNone/>
            </a:pPr>
            <a:endParaRPr/>
          </a:p>
          <a:p>
            <a:pPr marL="0" marR="0" lvl="0" indent="0" algn="l" rtl="0">
              <a:lnSpc>
                <a:spcPct val="100000"/>
              </a:lnSpc>
              <a:spcBef>
                <a:spcPts val="0"/>
              </a:spcBef>
              <a:spcAft>
                <a:spcPts val="0"/>
              </a:spcAft>
              <a:buClr>
                <a:schemeClr val="dk1"/>
              </a:buClr>
              <a:buSzPts val="1600"/>
              <a:buFont typeface="Calibri"/>
              <a:buNone/>
            </a:pPr>
            <a:r>
              <a:rPr lang="en-US"/>
              <a:t>[click]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1: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[INSTRUCTOR 1/ANTHONY] [VIDEO ON]</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We are huge proponents of frameworks at the Engineering Management Institute.  In our Orientation, we covered a three-step process for goal setting, in our communication session, we covered nine strategies for effective collaboration, and in our last session we gave you seven actions to prepare for your next presentation.  Frameworks make it easier to learn and practice a new skill. Therefore, in this session, we are going to cover three rules for maximizing productivity.  [CLICK] Number one is to stay organized, number two, [CLICK] remain focused, and number three, [CLICK] REDUCE STRESS.  ​</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If you follow these three rules, [click] you can achieve a more focused, productive and lower stress career and life overall.​ [CLICK]</a:t>
            </a:r>
            <a:endParaRPr b="0"/>
          </a:p>
          <a:p>
            <a:pPr marL="0" lvl="0" indent="0" algn="l" rtl="0">
              <a:spcBef>
                <a:spcPts val="0"/>
              </a:spcBef>
              <a:spcAft>
                <a:spcPts val="0"/>
              </a:spcAft>
              <a:buNone/>
            </a:pPr>
            <a:endParaRPr/>
          </a:p>
        </p:txBody>
      </p:sp>
      <p:sp>
        <p:nvSpPr>
          <p:cNvPr id="325" name="Google Shape;325;p11: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2: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sz="1600" b="0" i="0" u="none" strike="noStrike">
                <a:solidFill>
                  <a:schemeClr val="dk1"/>
                </a:solidFill>
                <a:latin typeface="Calibri"/>
                <a:ea typeface="Calibri"/>
                <a:cs typeface="Calibri"/>
                <a:sym typeface="Calibri"/>
              </a:rPr>
              <a:t>[INSTRUCTOR 1/ANTHONY] [VIDEO ON]</a:t>
            </a:r>
            <a:endParaRPr b="0"/>
          </a:p>
          <a:p>
            <a:pPr marL="0" lvl="0" indent="0" algn="l" rtl="0">
              <a:spcBef>
                <a:spcPts val="0"/>
              </a:spcBef>
              <a:spcAft>
                <a:spcPts val="0"/>
              </a:spcAft>
              <a:buNone/>
            </a:pPr>
            <a:br>
              <a:rPr lang="en-US" b="0"/>
            </a:br>
            <a:r>
              <a:rPr lang="en-US" sz="1600" b="0" i="0" u="none" strike="noStrike">
                <a:solidFill>
                  <a:schemeClr val="dk1"/>
                </a:solidFill>
                <a:latin typeface="Calibri"/>
                <a:ea typeface="Calibri"/>
                <a:cs typeface="Calibri"/>
                <a:sym typeface="Calibri"/>
              </a:rPr>
              <a:t>Let’s start with rule number one, which is to get and stay organized. Sometimes staying organized is harder than becoming organized.​ [CLICK]</a:t>
            </a:r>
            <a:endParaRPr b="0"/>
          </a:p>
          <a:p>
            <a:pPr marL="0" lvl="0" indent="0" algn="l" rtl="0">
              <a:spcBef>
                <a:spcPts val="0"/>
              </a:spcBef>
              <a:spcAft>
                <a:spcPts val="0"/>
              </a:spcAft>
              <a:buNone/>
            </a:pPr>
            <a:endParaRPr/>
          </a:p>
        </p:txBody>
      </p:sp>
      <p:sp>
        <p:nvSpPr>
          <p:cNvPr id="343" name="Google Shape;343;p12: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background">
    <p:spTree>
      <p:nvGrpSpPr>
        <p:cNvPr id="1" name=""/>
        <p:cNvGrpSpPr/>
        <p:nvPr/>
      </p:nvGrpSpPr>
      <p:grpSpPr>
        <a:xfrm>
          <a:off x="0" y="0"/>
          <a:ext cx="0" cy="0"/>
          <a:chOff x="0" y="0"/>
          <a:chExt cx="0" cy="0"/>
        </a:xfrm>
      </p:grpSpPr>
      <p:pic>
        <p:nvPicPr>
          <p:cNvPr id="3" name="Picture 2" descr="A grey background with circles&#10;&#10;Description automatically generated">
            <a:extLst>
              <a:ext uri="{FF2B5EF4-FFF2-40B4-BE49-F238E27FC236}">
                <a16:creationId xmlns:a16="http://schemas.microsoft.com/office/drawing/2014/main" id="{84447FB2-DDF9-668B-EAED-3DF7DF679C6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706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
        <p:cNvGrpSpPr/>
        <p:nvPr/>
      </p:nvGrpSpPr>
      <p:grpSpPr>
        <a:xfrm>
          <a:off x="0" y="0"/>
          <a:ext cx="0" cy="0"/>
          <a:chOff x="0" y="0"/>
          <a:chExt cx="0" cy="0"/>
        </a:xfrm>
      </p:grpSpPr>
      <p:sp>
        <p:nvSpPr>
          <p:cNvPr id="48" name="Google Shape;48;p64"/>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563"/>
              </a:spcBef>
              <a:spcAft>
                <a:spcPts val="0"/>
              </a:spcAft>
              <a:buClr>
                <a:schemeClr val="dk1"/>
              </a:buClr>
              <a:buSzPts val="2800"/>
              <a:buChar char="⮚"/>
              <a:defRPr sz="2800"/>
            </a:lvl1pPr>
            <a:lvl2pPr marL="914400" lvl="1" indent="-381000" algn="l">
              <a:lnSpc>
                <a:spcPct val="90000"/>
              </a:lnSpc>
              <a:spcBef>
                <a:spcPts val="281"/>
              </a:spcBef>
              <a:spcAft>
                <a:spcPts val="0"/>
              </a:spcAft>
              <a:buClr>
                <a:schemeClr val="dk1"/>
              </a:buClr>
              <a:buSzPts val="2400"/>
              <a:buChar char="⮚"/>
              <a:defRPr sz="2400"/>
            </a:lvl2pPr>
            <a:lvl3pPr marL="1371600" lvl="2" indent="-330200" algn="l">
              <a:lnSpc>
                <a:spcPct val="90000"/>
              </a:lnSpc>
              <a:spcBef>
                <a:spcPts val="281"/>
              </a:spcBef>
              <a:spcAft>
                <a:spcPts val="0"/>
              </a:spcAft>
              <a:buClr>
                <a:schemeClr val="dk1"/>
              </a:buClr>
              <a:buSzPts val="1600"/>
              <a:buChar char="⮚"/>
              <a:defRPr sz="1600"/>
            </a:lvl3pPr>
            <a:lvl4pPr marL="1828800" lvl="3" indent="-317500" algn="l">
              <a:lnSpc>
                <a:spcPct val="90000"/>
              </a:lnSpc>
              <a:spcBef>
                <a:spcPts val="281"/>
              </a:spcBef>
              <a:spcAft>
                <a:spcPts val="0"/>
              </a:spcAft>
              <a:buClr>
                <a:schemeClr val="dk1"/>
              </a:buClr>
              <a:buSzPts val="1400"/>
              <a:buChar char="⮚"/>
              <a:defRPr sz="1400"/>
            </a:lvl4pPr>
            <a:lvl5pPr marL="2286000" lvl="4" indent="-317500" algn="l">
              <a:lnSpc>
                <a:spcPct val="90000"/>
              </a:lnSpc>
              <a:spcBef>
                <a:spcPts val="281"/>
              </a:spcBef>
              <a:spcAft>
                <a:spcPts val="0"/>
              </a:spcAft>
              <a:buClr>
                <a:schemeClr val="dk1"/>
              </a:buClr>
              <a:buSzPts val="1400"/>
              <a:buChar char="⮚"/>
              <a:defRPr sz="1400"/>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50" name="Google Shape;50;p6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6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72593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91"/>
        <p:cNvGrpSpPr/>
        <p:nvPr/>
      </p:nvGrpSpPr>
      <p:grpSpPr>
        <a:xfrm>
          <a:off x="0" y="0"/>
          <a:ext cx="0" cy="0"/>
          <a:chOff x="0" y="0"/>
          <a:chExt cx="0" cy="0"/>
        </a:xfrm>
      </p:grpSpPr>
      <p:sp>
        <p:nvSpPr>
          <p:cNvPr id="92" name="Google Shape;92;p69"/>
          <p:cNvSpPr txBox="1">
            <a:spLocks noGrp="1"/>
          </p:cNvSpPr>
          <p:nvPr>
            <p:ph type="dt" idx="10"/>
          </p:nvPr>
        </p:nvSpPr>
        <p:spPr>
          <a:xfrm>
            <a:off x="9059915" y="6437033"/>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Google Shape;93;p6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69"/>
          <p:cNvSpPr txBox="1">
            <a:spLocks noGrp="1"/>
          </p:cNvSpPr>
          <p:nvPr>
            <p:ph type="title"/>
          </p:nvPr>
        </p:nvSpPr>
        <p:spPr>
          <a:xfrm>
            <a:off x="1016001" y="533400"/>
            <a:ext cx="10141663" cy="9678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0000"/>
              </a:buClr>
              <a:buSzPts val="36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9333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5"/>
        <p:cNvGrpSpPr/>
        <p:nvPr/>
      </p:nvGrpSpPr>
      <p:grpSpPr>
        <a:xfrm>
          <a:off x="0" y="0"/>
          <a:ext cx="0" cy="0"/>
          <a:chOff x="0" y="0"/>
          <a:chExt cx="0" cy="0"/>
        </a:xfrm>
      </p:grpSpPr>
      <p:sp>
        <p:nvSpPr>
          <p:cNvPr id="96" name="Google Shape;96;p7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7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63"/>
              </a:spcBef>
              <a:spcAft>
                <a:spcPts val="0"/>
              </a:spcAft>
              <a:buClr>
                <a:schemeClr val="dk1"/>
              </a:buClr>
              <a:buSzPts val="1800"/>
              <a:buChar char="⮚"/>
              <a:defRPr/>
            </a:lvl1pPr>
            <a:lvl2pPr marL="914400" lvl="1" indent="-342900" algn="l">
              <a:lnSpc>
                <a:spcPct val="90000"/>
              </a:lnSpc>
              <a:spcBef>
                <a:spcPts val="281"/>
              </a:spcBef>
              <a:spcAft>
                <a:spcPts val="0"/>
              </a:spcAft>
              <a:buClr>
                <a:schemeClr val="dk1"/>
              </a:buClr>
              <a:buSzPts val="1800"/>
              <a:buChar char="⮚"/>
              <a:defRPr/>
            </a:lvl2pPr>
            <a:lvl3pPr marL="1371600" lvl="2" indent="-342900" algn="l">
              <a:lnSpc>
                <a:spcPct val="90000"/>
              </a:lnSpc>
              <a:spcBef>
                <a:spcPts val="281"/>
              </a:spcBef>
              <a:spcAft>
                <a:spcPts val="0"/>
              </a:spcAft>
              <a:buClr>
                <a:schemeClr val="dk1"/>
              </a:buClr>
              <a:buSzPts val="1800"/>
              <a:buChar char="⮚"/>
              <a:defRPr/>
            </a:lvl3pPr>
            <a:lvl4pPr marL="1828800" lvl="3" indent="-342900" algn="l">
              <a:lnSpc>
                <a:spcPct val="90000"/>
              </a:lnSpc>
              <a:spcBef>
                <a:spcPts val="281"/>
              </a:spcBef>
              <a:spcAft>
                <a:spcPts val="0"/>
              </a:spcAft>
              <a:buClr>
                <a:schemeClr val="dk1"/>
              </a:buClr>
              <a:buSzPts val="1800"/>
              <a:buChar char="⮚"/>
              <a:defRPr/>
            </a:lvl4pPr>
            <a:lvl5pPr marL="2286000" lvl="4" indent="-342900" algn="l">
              <a:lnSpc>
                <a:spcPct val="90000"/>
              </a:lnSpc>
              <a:spcBef>
                <a:spcPts val="281"/>
              </a:spcBef>
              <a:spcAft>
                <a:spcPts val="0"/>
              </a:spcAft>
              <a:buClr>
                <a:schemeClr val="dk1"/>
              </a:buClr>
              <a:buSzPts val="1800"/>
              <a:buChar char="⮚"/>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98" name="Google Shape;98;p7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63"/>
              </a:spcBef>
              <a:spcAft>
                <a:spcPts val="0"/>
              </a:spcAft>
              <a:buClr>
                <a:schemeClr val="dk1"/>
              </a:buClr>
              <a:buSzPts val="1800"/>
              <a:buChar char="⮚"/>
              <a:defRPr/>
            </a:lvl1pPr>
            <a:lvl2pPr marL="914400" lvl="1" indent="-342900" algn="l">
              <a:lnSpc>
                <a:spcPct val="90000"/>
              </a:lnSpc>
              <a:spcBef>
                <a:spcPts val="281"/>
              </a:spcBef>
              <a:spcAft>
                <a:spcPts val="0"/>
              </a:spcAft>
              <a:buClr>
                <a:schemeClr val="dk1"/>
              </a:buClr>
              <a:buSzPts val="1800"/>
              <a:buChar char="⮚"/>
              <a:defRPr/>
            </a:lvl2pPr>
            <a:lvl3pPr marL="1371600" lvl="2" indent="-342900" algn="l">
              <a:lnSpc>
                <a:spcPct val="90000"/>
              </a:lnSpc>
              <a:spcBef>
                <a:spcPts val="281"/>
              </a:spcBef>
              <a:spcAft>
                <a:spcPts val="0"/>
              </a:spcAft>
              <a:buClr>
                <a:schemeClr val="dk1"/>
              </a:buClr>
              <a:buSzPts val="1800"/>
              <a:buChar char="⮚"/>
              <a:defRPr/>
            </a:lvl3pPr>
            <a:lvl4pPr marL="1828800" lvl="3" indent="-342900" algn="l">
              <a:lnSpc>
                <a:spcPct val="90000"/>
              </a:lnSpc>
              <a:spcBef>
                <a:spcPts val="281"/>
              </a:spcBef>
              <a:spcAft>
                <a:spcPts val="0"/>
              </a:spcAft>
              <a:buClr>
                <a:schemeClr val="dk1"/>
              </a:buClr>
              <a:buSzPts val="1800"/>
              <a:buChar char="⮚"/>
              <a:defRPr/>
            </a:lvl4pPr>
            <a:lvl5pPr marL="2286000" lvl="4" indent="-342900" algn="l">
              <a:lnSpc>
                <a:spcPct val="90000"/>
              </a:lnSpc>
              <a:spcBef>
                <a:spcPts val="281"/>
              </a:spcBef>
              <a:spcAft>
                <a:spcPts val="0"/>
              </a:spcAft>
              <a:buClr>
                <a:schemeClr val="dk1"/>
              </a:buClr>
              <a:buSzPts val="1800"/>
              <a:buChar char="⮚"/>
              <a:defRPr/>
            </a:lvl5pPr>
            <a:lvl6pPr marL="2743200" lvl="5" indent="-342900" algn="l">
              <a:lnSpc>
                <a:spcPct val="90000"/>
              </a:lnSpc>
              <a:spcBef>
                <a:spcPts val="281"/>
              </a:spcBef>
              <a:spcAft>
                <a:spcPts val="0"/>
              </a:spcAft>
              <a:buClr>
                <a:schemeClr val="dk1"/>
              </a:buClr>
              <a:buSzPts val="1800"/>
              <a:buChar char="•"/>
              <a:defRPr/>
            </a:lvl6pPr>
            <a:lvl7pPr marL="3200400" lvl="6" indent="-342900" algn="l">
              <a:lnSpc>
                <a:spcPct val="90000"/>
              </a:lnSpc>
              <a:spcBef>
                <a:spcPts val="281"/>
              </a:spcBef>
              <a:spcAft>
                <a:spcPts val="0"/>
              </a:spcAft>
              <a:buClr>
                <a:schemeClr val="dk1"/>
              </a:buClr>
              <a:buSzPts val="1800"/>
              <a:buChar char="•"/>
              <a:defRPr/>
            </a:lvl7pPr>
            <a:lvl8pPr marL="3657600" lvl="7" indent="-342900" algn="l">
              <a:lnSpc>
                <a:spcPct val="90000"/>
              </a:lnSpc>
              <a:spcBef>
                <a:spcPts val="281"/>
              </a:spcBef>
              <a:spcAft>
                <a:spcPts val="0"/>
              </a:spcAft>
              <a:buClr>
                <a:schemeClr val="dk1"/>
              </a:buClr>
              <a:buSzPts val="1800"/>
              <a:buChar char="•"/>
              <a:defRPr/>
            </a:lvl8pPr>
            <a:lvl9pPr marL="4114800" lvl="8" indent="-342900" algn="l">
              <a:lnSpc>
                <a:spcPct val="90000"/>
              </a:lnSpc>
              <a:spcBef>
                <a:spcPts val="281"/>
              </a:spcBef>
              <a:spcAft>
                <a:spcPts val="0"/>
              </a:spcAft>
              <a:buClr>
                <a:schemeClr val="dk1"/>
              </a:buClr>
              <a:buSzPts val="1800"/>
              <a:buChar char="•"/>
              <a:defRPr/>
            </a:lvl9pPr>
          </a:lstStyle>
          <a:p>
            <a:endParaRPr/>
          </a:p>
        </p:txBody>
      </p:sp>
      <p:sp>
        <p:nvSpPr>
          <p:cNvPr id="99" name="Google Shape;99;p7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0" name="Google Shape;100;p7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33884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ection title">
    <p:spTree>
      <p:nvGrpSpPr>
        <p:cNvPr id="1" name=""/>
        <p:cNvGrpSpPr/>
        <p:nvPr/>
      </p:nvGrpSpPr>
      <p:grpSpPr>
        <a:xfrm>
          <a:off x="0" y="0"/>
          <a:ext cx="0" cy="0"/>
          <a:chOff x="0" y="0"/>
          <a:chExt cx="0" cy="0"/>
        </a:xfrm>
      </p:grpSpPr>
      <p:pic>
        <p:nvPicPr>
          <p:cNvPr id="7" name="Picture 6" descr="A blue oval on a gray surface&#10;&#10;Description automatically generated">
            <a:extLst>
              <a:ext uri="{FF2B5EF4-FFF2-40B4-BE49-F238E27FC236}">
                <a16:creationId xmlns:a16="http://schemas.microsoft.com/office/drawing/2014/main" id="{BFDAEDD5-08D4-885F-8910-E289AAEFCA9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365382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logo">
    <p:spTree>
      <p:nvGrpSpPr>
        <p:cNvPr id="1" name=""/>
        <p:cNvGrpSpPr/>
        <p:nvPr/>
      </p:nvGrpSpPr>
      <p:grpSpPr>
        <a:xfrm>
          <a:off x="0" y="0"/>
          <a:ext cx="0" cy="0"/>
          <a:chOff x="0" y="0"/>
          <a:chExt cx="0" cy="0"/>
        </a:xfrm>
      </p:grpSpPr>
      <p:pic>
        <p:nvPicPr>
          <p:cNvPr id="7" name="Picture 6" descr="A black screen with a blue border&#10;&#10;Description automatically generated">
            <a:extLst>
              <a:ext uri="{FF2B5EF4-FFF2-40B4-BE49-F238E27FC236}">
                <a16:creationId xmlns:a16="http://schemas.microsoft.com/office/drawing/2014/main" id="{7475B6B5-C679-25FE-5BBA-4C4E2EC58A2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7380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pattern background">
    <p:spTree>
      <p:nvGrpSpPr>
        <p:cNvPr id="1" name=""/>
        <p:cNvGrpSpPr/>
        <p:nvPr/>
      </p:nvGrpSpPr>
      <p:grpSpPr>
        <a:xfrm>
          <a:off x="0" y="0"/>
          <a:ext cx="0" cy="0"/>
          <a:chOff x="0" y="0"/>
          <a:chExt cx="0" cy="0"/>
        </a:xfrm>
      </p:grpSpPr>
      <p:pic>
        <p:nvPicPr>
          <p:cNvPr id="6" name="Picture 5" descr="A grey hexagons on a surface&#10;&#10;Description automatically generated">
            <a:extLst>
              <a:ext uri="{FF2B5EF4-FFF2-40B4-BE49-F238E27FC236}">
                <a16:creationId xmlns:a16="http://schemas.microsoft.com/office/drawing/2014/main" id="{1DBF71EE-71E7-3121-A628-7CD38A33A19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9447836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Activity">
    <p:spTree>
      <p:nvGrpSpPr>
        <p:cNvPr id="1" name=""/>
        <p:cNvGrpSpPr/>
        <p:nvPr/>
      </p:nvGrpSpPr>
      <p:grpSpPr>
        <a:xfrm>
          <a:off x="0" y="0"/>
          <a:ext cx="0" cy="0"/>
          <a:chOff x="0" y="0"/>
          <a:chExt cx="0" cy="0"/>
        </a:xfrm>
      </p:grpSpPr>
      <p:pic>
        <p:nvPicPr>
          <p:cNvPr id="7" name="Picture 6" descr="A grey background with a green rectangle with white text&#10;&#10;Description automatically generated">
            <a:extLst>
              <a:ext uri="{FF2B5EF4-FFF2-40B4-BE49-F238E27FC236}">
                <a16:creationId xmlns:a16="http://schemas.microsoft.com/office/drawing/2014/main" id="{F4C655BD-63B8-F76F-332F-B1A432F1422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6824346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double logo busy">
    <p:spTree>
      <p:nvGrpSpPr>
        <p:cNvPr id="1" name=""/>
        <p:cNvGrpSpPr/>
        <p:nvPr/>
      </p:nvGrpSpPr>
      <p:grpSpPr>
        <a:xfrm>
          <a:off x="0" y="0"/>
          <a:ext cx="0" cy="0"/>
          <a:chOff x="0" y="0"/>
          <a:chExt cx="0" cy="0"/>
        </a:xfrm>
      </p:grpSpPr>
      <p:pic>
        <p:nvPicPr>
          <p:cNvPr id="8" name="Picture 7" descr="A grey and blue background&#10;&#10;Description automatically generated">
            <a:extLst>
              <a:ext uri="{FF2B5EF4-FFF2-40B4-BE49-F238E27FC236}">
                <a16:creationId xmlns:a16="http://schemas.microsoft.com/office/drawing/2014/main" id="{54F699F4-5C17-2263-E3F9-8C5CA75443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Freeform 4">
            <a:extLst>
              <a:ext uri="{FF2B5EF4-FFF2-40B4-BE49-F238E27FC236}">
                <a16:creationId xmlns:a16="http://schemas.microsoft.com/office/drawing/2014/main" id="{9573E5B3-80E0-F7F3-4710-8E39C6E3EF32}"/>
              </a:ext>
            </a:extLst>
          </p:cNvPr>
          <p:cNvSpPr/>
          <p:nvPr/>
        </p:nvSpPr>
        <p:spPr>
          <a:xfrm>
            <a:off x="-145607" y="6288120"/>
            <a:ext cx="12483214" cy="569881"/>
          </a:xfrm>
          <a:custGeom>
            <a:avLst/>
            <a:gdLst/>
            <a:ahLst/>
            <a:cxnLst/>
            <a:rect l="l" t="t" r="r" b="b"/>
            <a:pathLst>
              <a:path w="18724821" h="854821">
                <a:moveTo>
                  <a:pt x="0" y="0"/>
                </a:moveTo>
                <a:lnTo>
                  <a:pt x="18724822" y="0"/>
                </a:lnTo>
                <a:lnTo>
                  <a:pt x="18724822" y="854821"/>
                </a:lnTo>
                <a:lnTo>
                  <a:pt x="0" y="854821"/>
                </a:lnTo>
                <a:lnTo>
                  <a:pt x="0" y="0"/>
                </a:lnTo>
                <a:close/>
              </a:path>
            </a:pathLst>
          </a:custGeom>
          <a:blipFill>
            <a:blip r:embed="rId3"/>
            <a:stretch>
              <a:fillRect t="-95258" b="-31382"/>
            </a:stretch>
          </a:blipFill>
        </p:spPr>
        <p:txBody>
          <a:bodyPr/>
          <a:lstStyle/>
          <a:p>
            <a:endParaRPr lang="en-US" sz="933" dirty="0"/>
          </a:p>
        </p:txBody>
      </p:sp>
      <p:sp>
        <p:nvSpPr>
          <p:cNvPr id="5" name="Freeform 5">
            <a:extLst>
              <a:ext uri="{FF2B5EF4-FFF2-40B4-BE49-F238E27FC236}">
                <a16:creationId xmlns:a16="http://schemas.microsoft.com/office/drawing/2014/main" id="{B4C8A463-24CF-E372-023A-D2B3B7272A4E}"/>
              </a:ext>
            </a:extLst>
          </p:cNvPr>
          <p:cNvSpPr/>
          <p:nvPr/>
        </p:nvSpPr>
        <p:spPr>
          <a:xfrm>
            <a:off x="85519" y="6340452"/>
            <a:ext cx="704983" cy="465215"/>
          </a:xfrm>
          <a:custGeom>
            <a:avLst/>
            <a:gdLst/>
            <a:ahLst/>
            <a:cxnLst/>
            <a:rect l="l" t="t" r="r" b="b"/>
            <a:pathLst>
              <a:path w="1057475" h="697822">
                <a:moveTo>
                  <a:pt x="0" y="0"/>
                </a:moveTo>
                <a:lnTo>
                  <a:pt x="1057475" y="0"/>
                </a:lnTo>
                <a:lnTo>
                  <a:pt x="1057475" y="697822"/>
                </a:lnTo>
                <a:lnTo>
                  <a:pt x="0" y="697822"/>
                </a:lnTo>
                <a:lnTo>
                  <a:pt x="0" y="0"/>
                </a:lnTo>
                <a:close/>
              </a:path>
            </a:pathLst>
          </a:custGeom>
          <a:blipFill>
            <a:blip r:embed="rId4"/>
            <a:stretch>
              <a:fillRect b="-13403"/>
            </a:stretch>
          </a:blipFill>
        </p:spPr>
        <p:txBody>
          <a:bodyPr/>
          <a:lstStyle/>
          <a:p>
            <a:endParaRPr lang="en-US" sz="933"/>
          </a:p>
        </p:txBody>
      </p:sp>
      <p:sp>
        <p:nvSpPr>
          <p:cNvPr id="6" name="Freeform 6">
            <a:extLst>
              <a:ext uri="{FF2B5EF4-FFF2-40B4-BE49-F238E27FC236}">
                <a16:creationId xmlns:a16="http://schemas.microsoft.com/office/drawing/2014/main" id="{D84A9BEB-E20D-C48C-9636-FBA59D3D0B3A}"/>
              </a:ext>
            </a:extLst>
          </p:cNvPr>
          <p:cNvSpPr/>
          <p:nvPr/>
        </p:nvSpPr>
        <p:spPr>
          <a:xfrm>
            <a:off x="11585729" y="6314285"/>
            <a:ext cx="517548" cy="517548"/>
          </a:xfrm>
          <a:custGeom>
            <a:avLst/>
            <a:gdLst/>
            <a:ahLst/>
            <a:cxnLst/>
            <a:rect l="l" t="t" r="r" b="b"/>
            <a:pathLst>
              <a:path w="776322" h="776322">
                <a:moveTo>
                  <a:pt x="0" y="0"/>
                </a:moveTo>
                <a:lnTo>
                  <a:pt x="776322" y="0"/>
                </a:lnTo>
                <a:lnTo>
                  <a:pt x="776322" y="776322"/>
                </a:lnTo>
                <a:lnTo>
                  <a:pt x="0" y="776322"/>
                </a:lnTo>
                <a:lnTo>
                  <a:pt x="0" y="0"/>
                </a:lnTo>
                <a:close/>
              </a:path>
            </a:pathLst>
          </a:custGeom>
          <a:blipFill>
            <a:blip r:embed="rId5"/>
            <a:stretch>
              <a:fillRect/>
            </a:stretch>
          </a:blipFill>
        </p:spPr>
        <p:txBody>
          <a:bodyPr/>
          <a:lstStyle/>
          <a:p>
            <a:endParaRPr lang="en-US" sz="933"/>
          </a:p>
        </p:txBody>
      </p:sp>
    </p:spTree>
    <p:extLst>
      <p:ext uri="{BB962C8B-B14F-4D97-AF65-F5344CB8AC3E}">
        <p14:creationId xmlns:p14="http://schemas.microsoft.com/office/powerpoint/2010/main" val="249446847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4403B73-5F65-D042-9332-20DA7B966578}"/>
              </a:ext>
            </a:extLst>
          </p:cNvPr>
          <p:cNvSpPr/>
          <p:nvPr/>
        </p:nvSpPr>
        <p:spPr>
          <a:xfrm>
            <a:off x="1056952" y="974329"/>
            <a:ext cx="10078097" cy="5883671"/>
          </a:xfrm>
          <a:custGeom>
            <a:avLst/>
            <a:gdLst/>
            <a:ahLst/>
            <a:cxnLst/>
            <a:rect l="l" t="t" r="r" b="b"/>
            <a:pathLst>
              <a:path w="15117146" h="8825506">
                <a:moveTo>
                  <a:pt x="0" y="0"/>
                </a:moveTo>
                <a:lnTo>
                  <a:pt x="15117146" y="0"/>
                </a:lnTo>
                <a:lnTo>
                  <a:pt x="15117146" y="8825506"/>
                </a:lnTo>
                <a:lnTo>
                  <a:pt x="0" y="8825506"/>
                </a:lnTo>
                <a:lnTo>
                  <a:pt x="0" y="0"/>
                </a:lnTo>
                <a:close/>
              </a:path>
            </a:pathLst>
          </a:custGeom>
          <a:blipFill>
            <a:blip r:embed="rId2"/>
            <a:stretch>
              <a:fillRect/>
            </a:stretch>
          </a:blipFill>
        </p:spPr>
        <p:txBody>
          <a:bodyPr/>
          <a:lstStyle/>
          <a:p>
            <a:endParaRPr lang="en-US" sz="933"/>
          </a:p>
        </p:txBody>
      </p:sp>
    </p:spTree>
    <p:extLst>
      <p:ext uri="{BB962C8B-B14F-4D97-AF65-F5344CB8AC3E}">
        <p14:creationId xmlns:p14="http://schemas.microsoft.com/office/powerpoint/2010/main" val="852911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tx1">
            <a:lumMod val="95000"/>
            <a:lumOff val="5000"/>
          </a:schemeClr>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828024F-03F4-A30D-2146-350D1FAAE932}"/>
              </a:ext>
            </a:extLst>
          </p:cNvPr>
          <p:cNvGrpSpPr/>
          <p:nvPr/>
        </p:nvGrpSpPr>
        <p:grpSpPr>
          <a:xfrm>
            <a:off x="685800" y="685800"/>
            <a:ext cx="1299894" cy="1444181"/>
            <a:chOff x="0" y="0"/>
            <a:chExt cx="513538" cy="570541"/>
          </a:xfrm>
        </p:grpSpPr>
        <p:sp>
          <p:nvSpPr>
            <p:cNvPr id="3" name="Freeform 3">
              <a:extLst>
                <a:ext uri="{FF2B5EF4-FFF2-40B4-BE49-F238E27FC236}">
                  <a16:creationId xmlns:a16="http://schemas.microsoft.com/office/drawing/2014/main" id="{4098973D-5EFA-1578-3DDD-4C02A625529A}"/>
                </a:ext>
              </a:extLst>
            </p:cNvPr>
            <p:cNvSpPr/>
            <p:nvPr/>
          </p:nvSpPr>
          <p:spPr>
            <a:xfrm>
              <a:off x="0" y="0"/>
              <a:ext cx="513538" cy="570541"/>
            </a:xfrm>
            <a:custGeom>
              <a:avLst/>
              <a:gdLst/>
              <a:ahLst/>
              <a:cxnLst/>
              <a:rect l="l" t="t" r="r" b="b"/>
              <a:pathLst>
                <a:path w="513538" h="570541">
                  <a:moveTo>
                    <a:pt x="0" y="0"/>
                  </a:moveTo>
                  <a:lnTo>
                    <a:pt x="513538" y="0"/>
                  </a:lnTo>
                  <a:lnTo>
                    <a:pt x="513538" y="570541"/>
                  </a:lnTo>
                  <a:lnTo>
                    <a:pt x="0" y="570541"/>
                  </a:lnTo>
                  <a:close/>
                </a:path>
              </a:pathLst>
            </a:custGeom>
            <a:solidFill>
              <a:srgbClr val="0079B5"/>
            </a:solidFill>
          </p:spPr>
          <p:txBody>
            <a:bodyPr/>
            <a:lstStyle/>
            <a:p>
              <a:endParaRPr lang="en-US" sz="933"/>
            </a:p>
          </p:txBody>
        </p:sp>
        <p:sp>
          <p:nvSpPr>
            <p:cNvPr id="4" name="TextBox 4">
              <a:extLst>
                <a:ext uri="{FF2B5EF4-FFF2-40B4-BE49-F238E27FC236}">
                  <a16:creationId xmlns:a16="http://schemas.microsoft.com/office/drawing/2014/main" id="{C61BE6F2-30CF-7B25-26A9-3284F88C7302}"/>
                </a:ext>
              </a:extLst>
            </p:cNvPr>
            <p:cNvSpPr txBox="1"/>
            <p:nvPr/>
          </p:nvSpPr>
          <p:spPr>
            <a:xfrm>
              <a:off x="0" y="-38100"/>
              <a:ext cx="513538" cy="608641"/>
            </a:xfrm>
            <a:prstGeom prst="rect">
              <a:avLst/>
            </a:prstGeom>
          </p:spPr>
          <p:txBody>
            <a:bodyPr lIns="50800" tIns="50800" rIns="50800" bIns="50800" rtlCol="0" anchor="ctr"/>
            <a:lstStyle/>
            <a:p>
              <a:pPr algn="ctr">
                <a:lnSpc>
                  <a:spcPts val="1773"/>
                </a:lnSpc>
              </a:pPr>
              <a:endParaRPr sz="933"/>
            </a:p>
          </p:txBody>
        </p:sp>
      </p:grpSp>
      <p:grpSp>
        <p:nvGrpSpPr>
          <p:cNvPr id="5" name="Group 5">
            <a:extLst>
              <a:ext uri="{FF2B5EF4-FFF2-40B4-BE49-F238E27FC236}">
                <a16:creationId xmlns:a16="http://schemas.microsoft.com/office/drawing/2014/main" id="{9D9FDBEF-2F3B-8203-CF3B-7B271AE86A81}"/>
              </a:ext>
            </a:extLst>
          </p:cNvPr>
          <p:cNvGrpSpPr/>
          <p:nvPr/>
        </p:nvGrpSpPr>
        <p:grpSpPr>
          <a:xfrm>
            <a:off x="2230269" y="685800"/>
            <a:ext cx="1299894" cy="1444181"/>
            <a:chOff x="0" y="0"/>
            <a:chExt cx="513538" cy="570541"/>
          </a:xfrm>
        </p:grpSpPr>
        <p:sp>
          <p:nvSpPr>
            <p:cNvPr id="6" name="Freeform 6">
              <a:extLst>
                <a:ext uri="{FF2B5EF4-FFF2-40B4-BE49-F238E27FC236}">
                  <a16:creationId xmlns:a16="http://schemas.microsoft.com/office/drawing/2014/main" id="{F1D000B8-9DFC-BEF1-BC3D-63FAE872D1CE}"/>
                </a:ext>
              </a:extLst>
            </p:cNvPr>
            <p:cNvSpPr/>
            <p:nvPr/>
          </p:nvSpPr>
          <p:spPr>
            <a:xfrm>
              <a:off x="0" y="0"/>
              <a:ext cx="513538" cy="570541"/>
            </a:xfrm>
            <a:custGeom>
              <a:avLst/>
              <a:gdLst/>
              <a:ahLst/>
              <a:cxnLst/>
              <a:rect l="l" t="t" r="r" b="b"/>
              <a:pathLst>
                <a:path w="513538" h="570541">
                  <a:moveTo>
                    <a:pt x="0" y="0"/>
                  </a:moveTo>
                  <a:lnTo>
                    <a:pt x="513538" y="0"/>
                  </a:lnTo>
                  <a:lnTo>
                    <a:pt x="513538" y="570541"/>
                  </a:lnTo>
                  <a:lnTo>
                    <a:pt x="0" y="570541"/>
                  </a:lnTo>
                  <a:close/>
                </a:path>
              </a:pathLst>
            </a:custGeom>
            <a:solidFill>
              <a:srgbClr val="BED600"/>
            </a:solidFill>
          </p:spPr>
          <p:txBody>
            <a:bodyPr/>
            <a:lstStyle/>
            <a:p>
              <a:endParaRPr lang="en-US" sz="933"/>
            </a:p>
          </p:txBody>
        </p:sp>
        <p:sp>
          <p:nvSpPr>
            <p:cNvPr id="7" name="TextBox 7">
              <a:extLst>
                <a:ext uri="{FF2B5EF4-FFF2-40B4-BE49-F238E27FC236}">
                  <a16:creationId xmlns:a16="http://schemas.microsoft.com/office/drawing/2014/main" id="{5BEF431F-0CA5-5B02-8C90-1D4D7E4A934B}"/>
                </a:ext>
              </a:extLst>
            </p:cNvPr>
            <p:cNvSpPr txBox="1"/>
            <p:nvPr/>
          </p:nvSpPr>
          <p:spPr>
            <a:xfrm>
              <a:off x="0" y="-38100"/>
              <a:ext cx="513538" cy="608641"/>
            </a:xfrm>
            <a:prstGeom prst="rect">
              <a:avLst/>
            </a:prstGeom>
          </p:spPr>
          <p:txBody>
            <a:bodyPr lIns="50800" tIns="50800" rIns="50800" bIns="50800" rtlCol="0" anchor="ctr"/>
            <a:lstStyle/>
            <a:p>
              <a:pPr algn="ctr">
                <a:lnSpc>
                  <a:spcPts val="1773"/>
                </a:lnSpc>
              </a:pPr>
              <a:endParaRPr sz="933"/>
            </a:p>
          </p:txBody>
        </p:sp>
      </p:grpSp>
      <p:grpSp>
        <p:nvGrpSpPr>
          <p:cNvPr id="8" name="Group 8">
            <a:extLst>
              <a:ext uri="{FF2B5EF4-FFF2-40B4-BE49-F238E27FC236}">
                <a16:creationId xmlns:a16="http://schemas.microsoft.com/office/drawing/2014/main" id="{EDB13315-C86C-1145-4EE4-87B476A9CBF1}"/>
              </a:ext>
            </a:extLst>
          </p:cNvPr>
          <p:cNvGrpSpPr/>
          <p:nvPr/>
        </p:nvGrpSpPr>
        <p:grpSpPr>
          <a:xfrm>
            <a:off x="3777813" y="685800"/>
            <a:ext cx="1299894" cy="1444181"/>
            <a:chOff x="0" y="0"/>
            <a:chExt cx="513538" cy="570541"/>
          </a:xfrm>
        </p:grpSpPr>
        <p:sp>
          <p:nvSpPr>
            <p:cNvPr id="9" name="Freeform 9">
              <a:extLst>
                <a:ext uri="{FF2B5EF4-FFF2-40B4-BE49-F238E27FC236}">
                  <a16:creationId xmlns:a16="http://schemas.microsoft.com/office/drawing/2014/main" id="{348ABA17-BBF3-3975-599B-8E457D236B22}"/>
                </a:ext>
              </a:extLst>
            </p:cNvPr>
            <p:cNvSpPr/>
            <p:nvPr/>
          </p:nvSpPr>
          <p:spPr>
            <a:xfrm>
              <a:off x="0" y="0"/>
              <a:ext cx="513538" cy="570541"/>
            </a:xfrm>
            <a:custGeom>
              <a:avLst/>
              <a:gdLst/>
              <a:ahLst/>
              <a:cxnLst/>
              <a:rect l="l" t="t" r="r" b="b"/>
              <a:pathLst>
                <a:path w="513538" h="570541">
                  <a:moveTo>
                    <a:pt x="0" y="0"/>
                  </a:moveTo>
                  <a:lnTo>
                    <a:pt x="513538" y="0"/>
                  </a:lnTo>
                  <a:lnTo>
                    <a:pt x="513538" y="570541"/>
                  </a:lnTo>
                  <a:lnTo>
                    <a:pt x="0" y="570541"/>
                  </a:lnTo>
                  <a:close/>
                </a:path>
              </a:pathLst>
            </a:custGeom>
            <a:solidFill>
              <a:srgbClr val="D1E24C"/>
            </a:solidFill>
          </p:spPr>
          <p:txBody>
            <a:bodyPr/>
            <a:lstStyle/>
            <a:p>
              <a:endParaRPr lang="en-US" sz="933"/>
            </a:p>
          </p:txBody>
        </p:sp>
        <p:sp>
          <p:nvSpPr>
            <p:cNvPr id="10" name="TextBox 10">
              <a:extLst>
                <a:ext uri="{FF2B5EF4-FFF2-40B4-BE49-F238E27FC236}">
                  <a16:creationId xmlns:a16="http://schemas.microsoft.com/office/drawing/2014/main" id="{3F27D044-719D-C893-E6E9-A894DE73B3BE}"/>
                </a:ext>
              </a:extLst>
            </p:cNvPr>
            <p:cNvSpPr txBox="1"/>
            <p:nvPr/>
          </p:nvSpPr>
          <p:spPr>
            <a:xfrm>
              <a:off x="0" y="-38100"/>
              <a:ext cx="513538" cy="608641"/>
            </a:xfrm>
            <a:prstGeom prst="rect">
              <a:avLst/>
            </a:prstGeom>
          </p:spPr>
          <p:txBody>
            <a:bodyPr lIns="50800" tIns="50800" rIns="50800" bIns="50800" rtlCol="0" anchor="ctr"/>
            <a:lstStyle/>
            <a:p>
              <a:pPr algn="ctr">
                <a:lnSpc>
                  <a:spcPts val="1773"/>
                </a:lnSpc>
              </a:pPr>
              <a:endParaRPr sz="933"/>
            </a:p>
          </p:txBody>
        </p:sp>
      </p:grpSp>
      <p:grpSp>
        <p:nvGrpSpPr>
          <p:cNvPr id="11" name="Group 11">
            <a:extLst>
              <a:ext uri="{FF2B5EF4-FFF2-40B4-BE49-F238E27FC236}">
                <a16:creationId xmlns:a16="http://schemas.microsoft.com/office/drawing/2014/main" id="{3F9A67AB-2B35-C293-76B6-16C5072569C4}"/>
              </a:ext>
            </a:extLst>
          </p:cNvPr>
          <p:cNvGrpSpPr/>
          <p:nvPr/>
        </p:nvGrpSpPr>
        <p:grpSpPr>
          <a:xfrm>
            <a:off x="5325357" y="685800"/>
            <a:ext cx="1299894" cy="1444181"/>
            <a:chOff x="0" y="0"/>
            <a:chExt cx="513538" cy="570541"/>
          </a:xfrm>
        </p:grpSpPr>
        <p:sp>
          <p:nvSpPr>
            <p:cNvPr id="12" name="Freeform 12">
              <a:extLst>
                <a:ext uri="{FF2B5EF4-FFF2-40B4-BE49-F238E27FC236}">
                  <a16:creationId xmlns:a16="http://schemas.microsoft.com/office/drawing/2014/main" id="{17827A58-B53C-C470-A8CA-2F1DA4C34BED}"/>
                </a:ext>
              </a:extLst>
            </p:cNvPr>
            <p:cNvSpPr/>
            <p:nvPr/>
          </p:nvSpPr>
          <p:spPr>
            <a:xfrm>
              <a:off x="0" y="0"/>
              <a:ext cx="513538" cy="570541"/>
            </a:xfrm>
            <a:custGeom>
              <a:avLst/>
              <a:gdLst/>
              <a:ahLst/>
              <a:cxnLst/>
              <a:rect l="l" t="t" r="r" b="b"/>
              <a:pathLst>
                <a:path w="513538" h="570541">
                  <a:moveTo>
                    <a:pt x="0" y="0"/>
                  </a:moveTo>
                  <a:lnTo>
                    <a:pt x="513538" y="0"/>
                  </a:lnTo>
                  <a:lnTo>
                    <a:pt x="513538" y="570541"/>
                  </a:lnTo>
                  <a:lnTo>
                    <a:pt x="0" y="570541"/>
                  </a:lnTo>
                  <a:close/>
                </a:path>
              </a:pathLst>
            </a:custGeom>
            <a:solidFill>
              <a:srgbClr val="E2EC97"/>
            </a:solidFill>
          </p:spPr>
          <p:txBody>
            <a:bodyPr/>
            <a:lstStyle/>
            <a:p>
              <a:endParaRPr lang="en-US" sz="933"/>
            </a:p>
          </p:txBody>
        </p:sp>
        <p:sp>
          <p:nvSpPr>
            <p:cNvPr id="13" name="TextBox 13">
              <a:extLst>
                <a:ext uri="{FF2B5EF4-FFF2-40B4-BE49-F238E27FC236}">
                  <a16:creationId xmlns:a16="http://schemas.microsoft.com/office/drawing/2014/main" id="{F550E14B-D7DA-5F5C-D20D-D5CFB0500D03}"/>
                </a:ext>
              </a:extLst>
            </p:cNvPr>
            <p:cNvSpPr txBox="1"/>
            <p:nvPr/>
          </p:nvSpPr>
          <p:spPr>
            <a:xfrm>
              <a:off x="0" y="-38100"/>
              <a:ext cx="513538" cy="608641"/>
            </a:xfrm>
            <a:prstGeom prst="rect">
              <a:avLst/>
            </a:prstGeom>
          </p:spPr>
          <p:txBody>
            <a:bodyPr lIns="50800" tIns="50800" rIns="50800" bIns="50800" rtlCol="0" anchor="ctr"/>
            <a:lstStyle/>
            <a:p>
              <a:pPr algn="ctr">
                <a:lnSpc>
                  <a:spcPts val="1773"/>
                </a:lnSpc>
              </a:pPr>
              <a:endParaRPr sz="933"/>
            </a:p>
          </p:txBody>
        </p:sp>
      </p:grpSp>
      <p:sp>
        <p:nvSpPr>
          <p:cNvPr id="14" name="Freeform 14">
            <a:extLst>
              <a:ext uri="{FF2B5EF4-FFF2-40B4-BE49-F238E27FC236}">
                <a16:creationId xmlns:a16="http://schemas.microsoft.com/office/drawing/2014/main" id="{4A0C9871-0317-44FD-31F7-71A6DFEA234D}"/>
              </a:ext>
            </a:extLst>
          </p:cNvPr>
          <p:cNvSpPr/>
          <p:nvPr/>
        </p:nvSpPr>
        <p:spPr>
          <a:xfrm>
            <a:off x="685800" y="2962051"/>
            <a:ext cx="9026198" cy="933899"/>
          </a:xfrm>
          <a:custGeom>
            <a:avLst/>
            <a:gdLst/>
            <a:ahLst/>
            <a:cxnLst/>
            <a:rect l="l" t="t" r="r" b="b"/>
            <a:pathLst>
              <a:path w="13539297" h="1400848">
                <a:moveTo>
                  <a:pt x="0" y="0"/>
                </a:moveTo>
                <a:lnTo>
                  <a:pt x="13539297" y="0"/>
                </a:lnTo>
                <a:lnTo>
                  <a:pt x="13539297" y="1400848"/>
                </a:lnTo>
                <a:lnTo>
                  <a:pt x="0" y="1400848"/>
                </a:lnTo>
                <a:lnTo>
                  <a:pt x="0" y="0"/>
                </a:lnTo>
                <a:close/>
              </a:path>
            </a:pathLst>
          </a:custGeom>
          <a:blipFill>
            <a:blip r:embed="rId2"/>
            <a:stretch>
              <a:fillRect/>
            </a:stretch>
          </a:blipFill>
        </p:spPr>
        <p:txBody>
          <a:bodyPr/>
          <a:lstStyle/>
          <a:p>
            <a:endParaRPr lang="en-US" sz="933"/>
          </a:p>
        </p:txBody>
      </p:sp>
      <p:sp>
        <p:nvSpPr>
          <p:cNvPr id="15" name="Freeform 15">
            <a:extLst>
              <a:ext uri="{FF2B5EF4-FFF2-40B4-BE49-F238E27FC236}">
                <a16:creationId xmlns:a16="http://schemas.microsoft.com/office/drawing/2014/main" id="{9F652035-D488-2988-CBD0-655FA6534D67}"/>
              </a:ext>
            </a:extLst>
          </p:cNvPr>
          <p:cNvSpPr/>
          <p:nvPr/>
        </p:nvSpPr>
        <p:spPr>
          <a:xfrm>
            <a:off x="729422" y="4429350"/>
            <a:ext cx="1874893" cy="1540673"/>
          </a:xfrm>
          <a:custGeom>
            <a:avLst/>
            <a:gdLst/>
            <a:ahLst/>
            <a:cxnLst/>
            <a:rect l="l" t="t" r="r" b="b"/>
            <a:pathLst>
              <a:path w="2812340" h="2311010">
                <a:moveTo>
                  <a:pt x="0" y="0"/>
                </a:moveTo>
                <a:lnTo>
                  <a:pt x="2812340" y="0"/>
                </a:lnTo>
                <a:lnTo>
                  <a:pt x="2812340" y="2311010"/>
                </a:lnTo>
                <a:lnTo>
                  <a:pt x="0" y="2311010"/>
                </a:lnTo>
                <a:lnTo>
                  <a:pt x="0" y="0"/>
                </a:lnTo>
                <a:close/>
              </a:path>
            </a:pathLst>
          </a:custGeom>
          <a:blipFill>
            <a:blip r:embed="rId3"/>
            <a:stretch>
              <a:fillRect/>
            </a:stretch>
          </a:blipFill>
        </p:spPr>
        <p:txBody>
          <a:bodyPr/>
          <a:lstStyle/>
          <a:p>
            <a:endParaRPr lang="en-US" sz="933"/>
          </a:p>
        </p:txBody>
      </p:sp>
      <p:grpSp>
        <p:nvGrpSpPr>
          <p:cNvPr id="16" name="Group 16">
            <a:extLst>
              <a:ext uri="{FF2B5EF4-FFF2-40B4-BE49-F238E27FC236}">
                <a16:creationId xmlns:a16="http://schemas.microsoft.com/office/drawing/2014/main" id="{0F8EB952-9300-AB5A-36B0-8E25ECED3B46}"/>
              </a:ext>
            </a:extLst>
          </p:cNvPr>
          <p:cNvGrpSpPr/>
          <p:nvPr/>
        </p:nvGrpSpPr>
        <p:grpSpPr>
          <a:xfrm>
            <a:off x="6872901" y="685800"/>
            <a:ext cx="1299894" cy="1444181"/>
            <a:chOff x="0" y="0"/>
            <a:chExt cx="513538" cy="570541"/>
          </a:xfrm>
        </p:grpSpPr>
        <p:sp>
          <p:nvSpPr>
            <p:cNvPr id="17" name="Freeform 17">
              <a:extLst>
                <a:ext uri="{FF2B5EF4-FFF2-40B4-BE49-F238E27FC236}">
                  <a16:creationId xmlns:a16="http://schemas.microsoft.com/office/drawing/2014/main" id="{412835D9-AD8A-1B6C-4B09-65B708A3F385}"/>
                </a:ext>
              </a:extLst>
            </p:cNvPr>
            <p:cNvSpPr/>
            <p:nvPr/>
          </p:nvSpPr>
          <p:spPr>
            <a:xfrm>
              <a:off x="0" y="0"/>
              <a:ext cx="513538" cy="570541"/>
            </a:xfrm>
            <a:custGeom>
              <a:avLst/>
              <a:gdLst/>
              <a:ahLst/>
              <a:cxnLst/>
              <a:rect l="l" t="t" r="r" b="b"/>
              <a:pathLst>
                <a:path w="513538" h="570541">
                  <a:moveTo>
                    <a:pt x="0" y="0"/>
                  </a:moveTo>
                  <a:lnTo>
                    <a:pt x="513538" y="0"/>
                  </a:lnTo>
                  <a:lnTo>
                    <a:pt x="513538" y="570541"/>
                  </a:lnTo>
                  <a:lnTo>
                    <a:pt x="0" y="570541"/>
                  </a:lnTo>
                  <a:close/>
                </a:path>
              </a:pathLst>
            </a:custGeom>
            <a:solidFill>
              <a:srgbClr val="FFFFFF"/>
            </a:solidFill>
          </p:spPr>
          <p:txBody>
            <a:bodyPr/>
            <a:lstStyle/>
            <a:p>
              <a:endParaRPr lang="en-US" sz="933"/>
            </a:p>
          </p:txBody>
        </p:sp>
        <p:sp>
          <p:nvSpPr>
            <p:cNvPr id="18" name="TextBox 18">
              <a:extLst>
                <a:ext uri="{FF2B5EF4-FFF2-40B4-BE49-F238E27FC236}">
                  <a16:creationId xmlns:a16="http://schemas.microsoft.com/office/drawing/2014/main" id="{9A6DD6F8-C5C2-E35F-C6CF-8D43321F0650}"/>
                </a:ext>
              </a:extLst>
            </p:cNvPr>
            <p:cNvSpPr txBox="1"/>
            <p:nvPr/>
          </p:nvSpPr>
          <p:spPr>
            <a:xfrm>
              <a:off x="0" y="-38100"/>
              <a:ext cx="513538" cy="608641"/>
            </a:xfrm>
            <a:prstGeom prst="rect">
              <a:avLst/>
            </a:prstGeom>
          </p:spPr>
          <p:txBody>
            <a:bodyPr lIns="50800" tIns="50800" rIns="50800" bIns="50800" rtlCol="0" anchor="ctr"/>
            <a:lstStyle/>
            <a:p>
              <a:pPr algn="ctr">
                <a:lnSpc>
                  <a:spcPts val="1773"/>
                </a:lnSpc>
              </a:pPr>
              <a:endParaRPr sz="933"/>
            </a:p>
          </p:txBody>
        </p:sp>
      </p:grpSp>
      <p:sp>
        <p:nvSpPr>
          <p:cNvPr id="19" name="Freeform 19">
            <a:extLst>
              <a:ext uri="{FF2B5EF4-FFF2-40B4-BE49-F238E27FC236}">
                <a16:creationId xmlns:a16="http://schemas.microsoft.com/office/drawing/2014/main" id="{5B012FA7-0BA7-5C71-FEE4-EC7B6EE21D77}"/>
              </a:ext>
            </a:extLst>
          </p:cNvPr>
          <p:cNvSpPr/>
          <p:nvPr/>
        </p:nvSpPr>
        <p:spPr>
          <a:xfrm>
            <a:off x="3228361" y="4261263"/>
            <a:ext cx="2746943" cy="2055659"/>
          </a:xfrm>
          <a:custGeom>
            <a:avLst/>
            <a:gdLst/>
            <a:ahLst/>
            <a:cxnLst/>
            <a:rect l="l" t="t" r="r" b="b"/>
            <a:pathLst>
              <a:path w="4120415" h="3083489">
                <a:moveTo>
                  <a:pt x="0" y="0"/>
                </a:moveTo>
                <a:lnTo>
                  <a:pt x="4120414" y="0"/>
                </a:lnTo>
                <a:lnTo>
                  <a:pt x="4120414" y="3083489"/>
                </a:lnTo>
                <a:lnTo>
                  <a:pt x="0" y="3083489"/>
                </a:lnTo>
                <a:lnTo>
                  <a:pt x="0" y="0"/>
                </a:lnTo>
                <a:close/>
              </a:path>
            </a:pathLst>
          </a:custGeom>
          <a:blipFill>
            <a:blip r:embed="rId4"/>
            <a:stretch>
              <a:fillRect/>
            </a:stretch>
          </a:blipFill>
        </p:spPr>
        <p:txBody>
          <a:bodyPr/>
          <a:lstStyle/>
          <a:p>
            <a:endParaRPr lang="en-US" sz="933" dirty="0"/>
          </a:p>
        </p:txBody>
      </p:sp>
      <p:sp>
        <p:nvSpPr>
          <p:cNvPr id="20" name="Freeform 20">
            <a:extLst>
              <a:ext uri="{FF2B5EF4-FFF2-40B4-BE49-F238E27FC236}">
                <a16:creationId xmlns:a16="http://schemas.microsoft.com/office/drawing/2014/main" id="{3EE128F7-E128-2854-19B5-5C248DDD9512}"/>
              </a:ext>
            </a:extLst>
          </p:cNvPr>
          <p:cNvSpPr/>
          <p:nvPr/>
        </p:nvSpPr>
        <p:spPr>
          <a:xfrm>
            <a:off x="6495019" y="4261263"/>
            <a:ext cx="2055659" cy="2055659"/>
          </a:xfrm>
          <a:custGeom>
            <a:avLst/>
            <a:gdLst/>
            <a:ahLst/>
            <a:cxnLst/>
            <a:rect l="l" t="t" r="r" b="b"/>
            <a:pathLst>
              <a:path w="3083489" h="3083489">
                <a:moveTo>
                  <a:pt x="0" y="0"/>
                </a:moveTo>
                <a:lnTo>
                  <a:pt x="3083489" y="0"/>
                </a:lnTo>
                <a:lnTo>
                  <a:pt x="3083489" y="3083489"/>
                </a:lnTo>
                <a:lnTo>
                  <a:pt x="0" y="3083489"/>
                </a:lnTo>
                <a:lnTo>
                  <a:pt x="0" y="0"/>
                </a:lnTo>
                <a:close/>
              </a:path>
            </a:pathLst>
          </a:custGeom>
          <a:blipFill>
            <a:blip r:embed="rId5"/>
            <a:stretch>
              <a:fillRect/>
            </a:stretch>
          </a:blipFill>
        </p:spPr>
        <p:txBody>
          <a:bodyPr/>
          <a:lstStyle/>
          <a:p>
            <a:endParaRPr lang="en-US" sz="933"/>
          </a:p>
        </p:txBody>
      </p:sp>
      <p:sp>
        <p:nvSpPr>
          <p:cNvPr id="21" name="Freeform 21">
            <a:extLst>
              <a:ext uri="{FF2B5EF4-FFF2-40B4-BE49-F238E27FC236}">
                <a16:creationId xmlns:a16="http://schemas.microsoft.com/office/drawing/2014/main" id="{1A6BE6A1-81B2-B142-A81B-33D56D1E0F50}"/>
              </a:ext>
            </a:extLst>
          </p:cNvPr>
          <p:cNvSpPr/>
          <p:nvPr/>
        </p:nvSpPr>
        <p:spPr>
          <a:xfrm>
            <a:off x="9071377" y="4261263"/>
            <a:ext cx="2062535" cy="2055659"/>
          </a:xfrm>
          <a:custGeom>
            <a:avLst/>
            <a:gdLst/>
            <a:ahLst/>
            <a:cxnLst/>
            <a:rect l="l" t="t" r="r" b="b"/>
            <a:pathLst>
              <a:path w="3093802" h="3083489">
                <a:moveTo>
                  <a:pt x="0" y="0"/>
                </a:moveTo>
                <a:lnTo>
                  <a:pt x="3093802" y="0"/>
                </a:lnTo>
                <a:lnTo>
                  <a:pt x="3093802" y="3083489"/>
                </a:lnTo>
                <a:lnTo>
                  <a:pt x="0" y="3083489"/>
                </a:lnTo>
                <a:lnTo>
                  <a:pt x="0" y="0"/>
                </a:lnTo>
                <a:close/>
              </a:path>
            </a:pathLst>
          </a:custGeom>
          <a:blipFill>
            <a:blip r:embed="rId6"/>
            <a:stretch>
              <a:fillRect/>
            </a:stretch>
          </a:blipFill>
        </p:spPr>
        <p:txBody>
          <a:bodyPr/>
          <a:lstStyle/>
          <a:p>
            <a:endParaRPr lang="en-US" sz="933"/>
          </a:p>
        </p:txBody>
      </p:sp>
      <p:sp>
        <p:nvSpPr>
          <p:cNvPr id="22" name="Freeform 22">
            <a:extLst>
              <a:ext uri="{FF2B5EF4-FFF2-40B4-BE49-F238E27FC236}">
                <a16:creationId xmlns:a16="http://schemas.microsoft.com/office/drawing/2014/main" id="{BDC0D8A7-D435-ACFA-0037-06139A65F9C3}"/>
              </a:ext>
            </a:extLst>
          </p:cNvPr>
          <p:cNvSpPr/>
          <p:nvPr/>
        </p:nvSpPr>
        <p:spPr>
          <a:xfrm>
            <a:off x="9310810" y="550197"/>
            <a:ext cx="2289503" cy="1715387"/>
          </a:xfrm>
          <a:custGeom>
            <a:avLst/>
            <a:gdLst/>
            <a:ahLst/>
            <a:cxnLst/>
            <a:rect l="l" t="t" r="r" b="b"/>
            <a:pathLst>
              <a:path w="3434255" h="2573081">
                <a:moveTo>
                  <a:pt x="0" y="0"/>
                </a:moveTo>
                <a:lnTo>
                  <a:pt x="3434255" y="0"/>
                </a:lnTo>
                <a:lnTo>
                  <a:pt x="3434255" y="2573081"/>
                </a:lnTo>
                <a:lnTo>
                  <a:pt x="0" y="2573081"/>
                </a:lnTo>
                <a:lnTo>
                  <a:pt x="0" y="0"/>
                </a:lnTo>
                <a:close/>
              </a:path>
            </a:pathLst>
          </a:custGeom>
          <a:blipFill>
            <a:blip r:embed="rId7"/>
            <a:stretch>
              <a:fillRect/>
            </a:stretch>
          </a:blipFill>
        </p:spPr>
        <p:txBody>
          <a:bodyPr/>
          <a:lstStyle/>
          <a:p>
            <a:endParaRPr lang="en-US" sz="933"/>
          </a:p>
        </p:txBody>
      </p:sp>
    </p:spTree>
    <p:extLst>
      <p:ext uri="{BB962C8B-B14F-4D97-AF65-F5344CB8AC3E}">
        <p14:creationId xmlns:p14="http://schemas.microsoft.com/office/powerpoint/2010/main" val="2518672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amp;M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2445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676695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91" r:id="rId3"/>
    <p:sldLayoutId id="2147483681" r:id="rId4"/>
    <p:sldLayoutId id="2147483685" r:id="rId5"/>
    <p:sldLayoutId id="2147483682" r:id="rId6"/>
    <p:sldLayoutId id="2147483684" r:id="rId7"/>
    <p:sldLayoutId id="2147483686" r:id="rId8"/>
    <p:sldLayoutId id="2147483687" r:id="rId9"/>
    <p:sldLayoutId id="2147483688" r:id="rId10"/>
    <p:sldLayoutId id="2147483689" r:id="rId11"/>
    <p:sldLayoutId id="2147483690" r:id="rId12"/>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jpg"/><Relationship Id="rId4" Type="http://schemas.openxmlformats.org/officeDocument/2006/relationships/image" Target="../media/image40.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4.jp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7.png"/><Relationship Id="rId7" Type="http://schemas.openxmlformats.org/officeDocument/2006/relationships/diagramColors" Target="../diagrams/colors3.xml"/><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68.jpg"/></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75.jp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52.xml.rels><?xml version="1.0" encoding="UTF-8" standalone="yes"?>
<Relationships xmlns="http://schemas.openxmlformats.org/package/2006/relationships"><Relationship Id="rId8" Type="http://schemas.openxmlformats.org/officeDocument/2006/relationships/hyperlink" Target="https://amzn.to/2YBFDvr" TargetMode="External"/><Relationship Id="rId13" Type="http://schemas.openxmlformats.org/officeDocument/2006/relationships/image" Target="../media/image79.png"/><Relationship Id="rId3" Type="http://schemas.openxmlformats.org/officeDocument/2006/relationships/hyperlink" Target="https://amzn.to/2IOlcFh" TargetMode="External"/><Relationship Id="rId7" Type="http://schemas.openxmlformats.org/officeDocument/2006/relationships/hyperlink" Target="https://amzn.to/2EaVLPB" TargetMode="External"/><Relationship Id="rId12" Type="http://schemas.openxmlformats.org/officeDocument/2006/relationships/image" Target="../media/image78.png"/><Relationship Id="rId2" Type="http://schemas.openxmlformats.org/officeDocument/2006/relationships/notesSlide" Target="../notesSlides/notesSlide52.xml"/><Relationship Id="rId16"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hyperlink" Target="https://amzn.to/2QHC82Z" TargetMode="External"/><Relationship Id="rId11" Type="http://schemas.openxmlformats.org/officeDocument/2006/relationships/image" Target="../media/image77.png"/><Relationship Id="rId5" Type="http://schemas.openxmlformats.org/officeDocument/2006/relationships/hyperlink" Target="https://amzn.to/2Pp6qqT" TargetMode="External"/><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hyperlink" Target="https://amzn.to/2A2EaoS" TargetMode="External"/><Relationship Id="rId9" Type="http://schemas.openxmlformats.org/officeDocument/2006/relationships/hyperlink" Target="https://www.amazon.com/80-20-Principle-Secret-Achieving/dp/0385491743/ref=sr_1_1?ie=UTF8&amp;qid=1539187548&amp;sr=8-1&amp;keywords=80/20+richard+koch" TargetMode="External"/><Relationship Id="rId14" Type="http://schemas.openxmlformats.org/officeDocument/2006/relationships/image" Target="../media/image8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
          <p:cNvSpPr txBox="1">
            <a:spLocks noGrp="1"/>
          </p:cNvSpPr>
          <p:nvPr>
            <p:ph type="ctrTitle" idx="4294967295"/>
          </p:nvPr>
        </p:nvSpPr>
        <p:spPr>
          <a:xfrm>
            <a:off x="2239375" y="413005"/>
            <a:ext cx="8667207" cy="4367464"/>
          </a:xfrm>
          <a:prstGeom prst="rect">
            <a:avLst/>
          </a:prstGeom>
          <a:noFill/>
          <a:ln>
            <a:noFill/>
          </a:ln>
        </p:spPr>
        <p:txBody>
          <a:bodyPr spcFirstLastPara="1" wrap="square" lIns="91425" tIns="45700" rIns="91425" bIns="45700" anchor="ctr" anchorCtr="0">
            <a:normAutofit/>
          </a:bodyPr>
          <a:lstStyle/>
          <a:p>
            <a:pPr>
              <a:buSzPts val="3200"/>
            </a:pPr>
            <a:r>
              <a:rPr lang="en-US" sz="4400" b="1" u="none" strike="noStrike" cap="none" dirty="0">
                <a:solidFill>
                  <a:schemeClr val="tx2"/>
                </a:solidFill>
                <a:effectLst>
                  <a:outerShdw blurRad="38100" dist="38100" dir="2700000" algn="tl">
                    <a:srgbClr val="000000">
                      <a:alpha val="43137"/>
                    </a:srgbClr>
                  </a:outerShdw>
                </a:effectLst>
                <a:ea typeface="Arial"/>
                <a:cs typeface="Arial"/>
                <a:sym typeface="Arial"/>
              </a:rPr>
              <a:t>Time Management and Maximizing Productivity for AEC Professionals</a:t>
            </a:r>
            <a:br>
              <a:rPr lang="en-US" sz="1100" b="1" dirty="0">
                <a:solidFill>
                  <a:schemeClr val="tx2"/>
                </a:solidFill>
                <a:effectLst>
                  <a:outerShdw blurRad="38100" dist="38100" dir="2700000" algn="tl">
                    <a:srgbClr val="000000">
                      <a:alpha val="43137"/>
                    </a:srgbClr>
                  </a:outerShdw>
                </a:effectLst>
              </a:rPr>
            </a:br>
            <a:endParaRPr sz="4400" b="1" dirty="0">
              <a:solidFill>
                <a:schemeClr val="tx2"/>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66CE9418-862D-533C-2D37-94785E3E3D09}"/>
              </a:ext>
            </a:extLst>
          </p:cNvPr>
          <p:cNvSpPr txBox="1"/>
          <p:nvPr/>
        </p:nvSpPr>
        <p:spPr>
          <a:xfrm>
            <a:off x="-2318038" y="5638162"/>
            <a:ext cx="8814816" cy="430887"/>
          </a:xfrm>
          <a:prstGeom prst="rect">
            <a:avLst/>
          </a:prstGeom>
          <a:noFill/>
          <a:ln>
            <a:noFill/>
          </a:ln>
        </p:spPr>
        <p:txBody>
          <a:bodyPr wrap="square" rtlCol="0" anchor="ctr">
            <a:spAutoFit/>
          </a:bodyPr>
          <a:lstStyle/>
          <a:p>
            <a:pPr algn="ctr"/>
            <a:r>
              <a:rPr lang="en-US" sz="2200" b="1" i="1" dirty="0">
                <a:solidFill>
                  <a:schemeClr val="tx1"/>
                </a:solidFill>
                <a:latin typeface="Arial" panose="020B0604020202020204" pitchFamily="34" charset="0"/>
                <a:cs typeface="Arial" panose="020B0604020202020204" pitchFamily="34" charset="0"/>
              </a:rPr>
              <a:t>Presented for</a:t>
            </a:r>
          </a:p>
        </p:txBody>
      </p:sp>
      <p:sp>
        <p:nvSpPr>
          <p:cNvPr id="3" name="Freeform 21">
            <a:extLst>
              <a:ext uri="{FF2B5EF4-FFF2-40B4-BE49-F238E27FC236}">
                <a16:creationId xmlns:a16="http://schemas.microsoft.com/office/drawing/2014/main" id="{A4D7318E-882B-5E79-F98F-49B90117EF75}"/>
              </a:ext>
            </a:extLst>
          </p:cNvPr>
          <p:cNvSpPr/>
          <p:nvPr/>
        </p:nvSpPr>
        <p:spPr>
          <a:xfrm>
            <a:off x="9996480" y="5055621"/>
            <a:ext cx="1394022" cy="1389374"/>
          </a:xfrm>
          <a:custGeom>
            <a:avLst/>
            <a:gdLst/>
            <a:ahLst/>
            <a:cxnLst/>
            <a:rect l="l" t="t" r="r" b="b"/>
            <a:pathLst>
              <a:path w="3093802" h="3083489">
                <a:moveTo>
                  <a:pt x="0" y="0"/>
                </a:moveTo>
                <a:lnTo>
                  <a:pt x="3093802" y="0"/>
                </a:lnTo>
                <a:lnTo>
                  <a:pt x="3093802" y="3083489"/>
                </a:lnTo>
                <a:lnTo>
                  <a:pt x="0" y="3083489"/>
                </a:lnTo>
                <a:lnTo>
                  <a:pt x="0" y="0"/>
                </a:lnTo>
                <a:close/>
              </a:path>
            </a:pathLst>
          </a:custGeom>
          <a:blipFill>
            <a:blip r:embed="rId3"/>
            <a:stretch>
              <a:fillRect/>
            </a:stretch>
          </a:blipFill>
        </p:spPr>
        <p:txBody>
          <a:bodyPr/>
          <a:lstStyle/>
          <a:p>
            <a:endParaRPr lang="en-US" sz="933"/>
          </a:p>
        </p:txBody>
      </p:sp>
      <p:sp>
        <p:nvSpPr>
          <p:cNvPr id="4" name="Freeform 22">
            <a:extLst>
              <a:ext uri="{FF2B5EF4-FFF2-40B4-BE49-F238E27FC236}">
                <a16:creationId xmlns:a16="http://schemas.microsoft.com/office/drawing/2014/main" id="{EACF63EE-5719-E945-B093-D9CD65E5772B}"/>
              </a:ext>
            </a:extLst>
          </p:cNvPr>
          <p:cNvSpPr/>
          <p:nvPr/>
        </p:nvSpPr>
        <p:spPr>
          <a:xfrm>
            <a:off x="3290023" y="5190739"/>
            <a:ext cx="1674037" cy="1254256"/>
          </a:xfrm>
          <a:custGeom>
            <a:avLst/>
            <a:gdLst/>
            <a:ahLst/>
            <a:cxnLst/>
            <a:rect l="l" t="t" r="r" b="b"/>
            <a:pathLst>
              <a:path w="3434255" h="2573081">
                <a:moveTo>
                  <a:pt x="0" y="0"/>
                </a:moveTo>
                <a:lnTo>
                  <a:pt x="3434255" y="0"/>
                </a:lnTo>
                <a:lnTo>
                  <a:pt x="3434255" y="2573081"/>
                </a:lnTo>
                <a:lnTo>
                  <a:pt x="0" y="2573081"/>
                </a:lnTo>
                <a:lnTo>
                  <a:pt x="0" y="0"/>
                </a:lnTo>
                <a:close/>
              </a:path>
            </a:pathLst>
          </a:custGeom>
          <a:blipFill>
            <a:blip r:embed="rId4"/>
            <a:stretch>
              <a:fillRect/>
            </a:stretch>
          </a:blipFill>
        </p:spPr>
        <p:txBody>
          <a:bodyPr/>
          <a:lstStyle/>
          <a:p>
            <a:endParaRPr lang="en-US" sz="933"/>
          </a:p>
        </p:txBody>
      </p:sp>
      <p:sp>
        <p:nvSpPr>
          <p:cNvPr id="5" name="TextBox 4">
            <a:extLst>
              <a:ext uri="{FF2B5EF4-FFF2-40B4-BE49-F238E27FC236}">
                <a16:creationId xmlns:a16="http://schemas.microsoft.com/office/drawing/2014/main" id="{CBB6C568-ED0F-828A-54C4-7308BD3A4F54}"/>
              </a:ext>
            </a:extLst>
          </p:cNvPr>
          <p:cNvSpPr txBox="1"/>
          <p:nvPr/>
        </p:nvSpPr>
        <p:spPr>
          <a:xfrm>
            <a:off x="5290531" y="5638162"/>
            <a:ext cx="4746140" cy="430887"/>
          </a:xfrm>
          <a:prstGeom prst="rect">
            <a:avLst/>
          </a:prstGeom>
          <a:noFill/>
          <a:ln>
            <a:noFill/>
          </a:ln>
        </p:spPr>
        <p:txBody>
          <a:bodyPr wrap="square" rtlCol="0" anchor="ctr">
            <a:spAutoFit/>
          </a:bodyPr>
          <a:lstStyle/>
          <a:p>
            <a:pPr algn="ctr"/>
            <a:r>
              <a:rPr lang="en-US" sz="2200" b="1" i="1" dirty="0">
                <a:latin typeface="Arial" panose="020B0604020202020204" pitchFamily="34" charset="0"/>
                <a:cs typeface="Arial" panose="020B0604020202020204" pitchFamily="34" charset="0"/>
              </a:rPr>
              <a:t>Custom Content Presented by</a:t>
            </a:r>
            <a:endParaRPr lang="en-US" sz="2200" b="1" i="1"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13" descr="Graphical user interface, website&#10;&#10;Description automatically generated"/>
          <p:cNvPicPr preferRelativeResize="0"/>
          <p:nvPr/>
        </p:nvPicPr>
        <p:blipFill rotWithShape="1">
          <a:blip r:embed="rId3">
            <a:alphaModFix/>
          </a:blip>
          <a:srcRect t="3125" b="9325"/>
          <a:stretch/>
        </p:blipFill>
        <p:spPr>
          <a:xfrm>
            <a:off x="20" y="10"/>
            <a:ext cx="12191980" cy="6857990"/>
          </a:xfrm>
          <a:prstGeom prst="rect">
            <a:avLst/>
          </a:prstGeom>
          <a:noFill/>
          <a:ln>
            <a:noFill/>
          </a:ln>
        </p:spPr>
      </p:pic>
      <p:sp>
        <p:nvSpPr>
          <p:cNvPr id="361" name="Google Shape;361;p13"/>
          <p:cNvSpPr>
            <a:spLocks noGrp="1"/>
          </p:cNvSpPr>
          <p:nvPr>
            <p:ph type="title" idx="4294967295"/>
          </p:nvPr>
        </p:nvSpPr>
        <p:spPr>
          <a:xfrm>
            <a:off x="-268638" y="4641257"/>
            <a:ext cx="12460638" cy="846138"/>
          </a:xfrm>
          <a:prstGeom prst="roundRect">
            <a:avLst>
              <a:gd name="adj" fmla="val 16667"/>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E5B74A"/>
              </a:buClr>
              <a:buSzPts val="3000"/>
              <a:buFont typeface="Arial"/>
              <a:buNone/>
            </a:pPr>
            <a:r>
              <a:rPr lang="en-US" sz="3200" b="1" dirty="0">
                <a:solidFill>
                  <a:schemeClr val="bg1"/>
                </a:solidFill>
                <a:effectLst>
                  <a:outerShdw blurRad="38100" dist="38100" dir="2700000" algn="tl">
                    <a:srgbClr val="000000">
                      <a:alpha val="43137"/>
                    </a:srgbClr>
                  </a:outerShdw>
                </a:effectLst>
              </a:rPr>
              <a:t>Physically Organized = Mentally Organized</a:t>
            </a:r>
            <a:endParaRPr sz="32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4"/>
          <p:cNvPicPr preferRelativeResize="0"/>
          <p:nvPr/>
        </p:nvPicPr>
        <p:blipFill rotWithShape="1">
          <a:blip r:embed="rId3">
            <a:alphaModFix/>
          </a:blip>
          <a:srcRect l="9350" r="2140"/>
          <a:stretch/>
        </p:blipFill>
        <p:spPr>
          <a:xfrm>
            <a:off x="0" y="0"/>
            <a:ext cx="12192000" cy="6858000"/>
          </a:xfrm>
          <a:prstGeom prst="rect">
            <a:avLst/>
          </a:prstGeom>
          <a:noFill/>
          <a:ln>
            <a:noFill/>
          </a:ln>
        </p:spPr>
      </p:pic>
      <p:sp>
        <p:nvSpPr>
          <p:cNvPr id="368" name="Google Shape;368;p14"/>
          <p:cNvSpPr txBox="1">
            <a:spLocks noGrp="1"/>
          </p:cNvSpPr>
          <p:nvPr>
            <p:ph type="title" idx="4294967295"/>
          </p:nvPr>
        </p:nvSpPr>
        <p:spPr>
          <a:xfrm>
            <a:off x="7856538" y="1943100"/>
            <a:ext cx="4335462" cy="974725"/>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600"/>
              <a:buFont typeface="Arial"/>
              <a:buNone/>
            </a:pPr>
            <a:r>
              <a:rPr lang="en-US">
                <a:solidFill>
                  <a:schemeClr val="lt1"/>
                </a:solidFill>
              </a:rPr>
              <a:t>1.1 Deploy a minimalist mindset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15" descr="Chart, diagram, pie chart"/>
          <p:cNvPicPr preferRelativeResize="0"/>
          <p:nvPr/>
        </p:nvPicPr>
        <p:blipFill rotWithShape="1">
          <a:blip r:embed="rId3">
            <a:alphaModFix/>
          </a:blip>
          <a:srcRect l="-22766" r="-22766"/>
          <a:stretch/>
        </p:blipFill>
        <p:spPr>
          <a:xfrm>
            <a:off x="0" y="0"/>
            <a:ext cx="12191999" cy="6858000"/>
          </a:xfrm>
          <a:prstGeom prst="rect">
            <a:avLst/>
          </a:prstGeom>
          <a:noFill/>
          <a:ln>
            <a:noFill/>
          </a:ln>
        </p:spPr>
      </p:pic>
      <p:sp>
        <p:nvSpPr>
          <p:cNvPr id="375" name="Google Shape;375;p15"/>
          <p:cNvSpPr/>
          <p:nvPr/>
        </p:nvSpPr>
        <p:spPr>
          <a:xfrm>
            <a:off x="4109230" y="1703044"/>
            <a:ext cx="1780443" cy="1848513"/>
          </a:xfrm>
          <a:prstGeom prst="ellipse">
            <a:avLst/>
          </a:prstGeom>
          <a:noFill/>
          <a:ln w="57150" cap="flat" cmpd="sng">
            <a:solidFill>
              <a:srgbClr val="00F4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6" name="Google Shape;376;p15"/>
          <p:cNvSpPr/>
          <p:nvPr/>
        </p:nvSpPr>
        <p:spPr>
          <a:xfrm>
            <a:off x="7149915" y="471948"/>
            <a:ext cx="2937477" cy="2758551"/>
          </a:xfrm>
          <a:prstGeom prst="ellipse">
            <a:avLst/>
          </a:prstGeom>
          <a:noFill/>
          <a:ln w="76200" cap="flat" cmpd="sng">
            <a:solidFill>
              <a:srgbClr val="00F4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16" descr="Chart"/>
          <p:cNvPicPr preferRelativeResize="0"/>
          <p:nvPr/>
        </p:nvPicPr>
        <p:blipFill rotWithShape="1">
          <a:blip r:embed="rId3">
            <a:alphaModFix/>
          </a:blip>
          <a:srcRect/>
          <a:stretch/>
        </p:blipFill>
        <p:spPr>
          <a:xfrm>
            <a:off x="2581887" y="534324"/>
            <a:ext cx="7028226" cy="57893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04C49"/>
        </a:solidFill>
        <a:effectLst/>
      </p:bgPr>
    </p:bg>
    <p:spTree>
      <p:nvGrpSpPr>
        <p:cNvPr id="1" name="Shape 387"/>
        <p:cNvGrpSpPr/>
        <p:nvPr/>
      </p:nvGrpSpPr>
      <p:grpSpPr>
        <a:xfrm>
          <a:off x="0" y="0"/>
          <a:ext cx="0" cy="0"/>
          <a:chOff x="0" y="0"/>
          <a:chExt cx="0" cy="0"/>
        </a:xfrm>
      </p:grpSpPr>
      <p:pic>
        <p:nvPicPr>
          <p:cNvPr id="388" name="Google Shape;388;p17" descr="A closet full of clothes"/>
          <p:cNvPicPr preferRelativeResize="0"/>
          <p:nvPr/>
        </p:nvPicPr>
        <p:blipFill rotWithShape="1">
          <a:blip r:embed="rId3">
            <a:alphaModFix/>
          </a:blip>
          <a:srcRect t="4637" b="4637"/>
          <a:stretch/>
        </p:blipFill>
        <p:spPr>
          <a:xfrm>
            <a:off x="1397000" y="920750"/>
            <a:ext cx="9004300" cy="5016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18"/>
          <p:cNvPicPr preferRelativeResize="0"/>
          <p:nvPr/>
        </p:nvPicPr>
        <p:blipFill rotWithShape="1">
          <a:blip r:embed="rId3">
            <a:alphaModFix/>
          </a:blip>
          <a:srcRect l="10786" r="3957"/>
          <a:stretch/>
        </p:blipFill>
        <p:spPr>
          <a:xfrm>
            <a:off x="0" y="0"/>
            <a:ext cx="12192000" cy="6858000"/>
          </a:xfrm>
          <a:prstGeom prst="rect">
            <a:avLst/>
          </a:prstGeom>
          <a:noFill/>
          <a:ln>
            <a:noFill/>
          </a:ln>
        </p:spPr>
      </p:pic>
      <p:sp>
        <p:nvSpPr>
          <p:cNvPr id="395" name="Google Shape;395;p18"/>
          <p:cNvSpPr txBox="1">
            <a:spLocks noGrp="1"/>
          </p:cNvSpPr>
          <p:nvPr>
            <p:ph type="title" idx="4294967295"/>
          </p:nvPr>
        </p:nvSpPr>
        <p:spPr>
          <a:xfrm>
            <a:off x="1" y="2987971"/>
            <a:ext cx="12192000" cy="11572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68575" tIns="34275" rIns="68575" bIns="34275" anchor="ctr" anchorCtr="0">
            <a:noAutofit/>
          </a:bodyPr>
          <a:lstStyle/>
          <a:p>
            <a:pPr marL="0" lvl="0" indent="0" rtl="0">
              <a:lnSpc>
                <a:spcPct val="90000"/>
              </a:lnSpc>
              <a:spcBef>
                <a:spcPts val="0"/>
              </a:spcBef>
              <a:spcAft>
                <a:spcPts val="0"/>
              </a:spcAft>
              <a:buClr>
                <a:schemeClr val="lt1"/>
              </a:buClr>
              <a:buSzPts val="3600"/>
              <a:buFont typeface="Arial"/>
              <a:buNone/>
            </a:pPr>
            <a:r>
              <a:rPr lang="en-US" sz="4000" dirty="0">
                <a:solidFill>
                  <a:schemeClr val="lt1"/>
                </a:solidFill>
              </a:rPr>
              <a:t>1.2 Organize your note-taking efforts</a:t>
            </a:r>
            <a:endParaRPr sz="4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19" descr="Graphical user interface, text, application, email"/>
          <p:cNvPicPr preferRelativeResize="0"/>
          <p:nvPr/>
        </p:nvPicPr>
        <p:blipFill rotWithShape="1">
          <a:blip r:embed="rId3">
            <a:alphaModFix/>
          </a:blip>
          <a:srcRect/>
          <a:stretch/>
        </p:blipFill>
        <p:spPr>
          <a:xfrm>
            <a:off x="2277476" y="514579"/>
            <a:ext cx="6918508" cy="582884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0"/>
          <p:cNvSpPr txBox="1">
            <a:spLocks noGrp="1"/>
          </p:cNvSpPr>
          <p:nvPr>
            <p:ph type="title" idx="4294967295"/>
          </p:nvPr>
        </p:nvSpPr>
        <p:spPr>
          <a:xfrm>
            <a:off x="1468525" y="265393"/>
            <a:ext cx="9254947" cy="815975"/>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4000" b="1" dirty="0">
                <a:solidFill>
                  <a:schemeClr val="tx2"/>
                </a:solidFill>
                <a:effectLst>
                  <a:outerShdw blurRad="38100" dist="38100" dir="2700000" algn="tl">
                    <a:srgbClr val="000000">
                      <a:alpha val="43137"/>
                    </a:srgbClr>
                  </a:outerShdw>
                </a:effectLst>
              </a:rPr>
              <a:t>1.3 Manage your contacts effectively</a:t>
            </a:r>
            <a:endParaRPr sz="4000" b="1" dirty="0">
              <a:solidFill>
                <a:schemeClr val="tx2"/>
              </a:solidFill>
              <a:effectLst>
                <a:outerShdw blurRad="38100" dist="38100" dir="2700000" algn="tl">
                  <a:srgbClr val="000000">
                    <a:alpha val="43137"/>
                  </a:srgbClr>
                </a:outerShdw>
              </a:effectLst>
            </a:endParaRPr>
          </a:p>
        </p:txBody>
      </p:sp>
      <p:sp>
        <p:nvSpPr>
          <p:cNvPr id="408" name="Google Shape;408;p20"/>
          <p:cNvSpPr txBox="1"/>
          <p:nvPr/>
        </p:nvSpPr>
        <p:spPr>
          <a:xfrm>
            <a:off x="3261529" y="6073855"/>
            <a:ext cx="5668940" cy="507831"/>
          </a:xfrm>
          <a:prstGeom prst="rect">
            <a:avLst/>
          </a:prstGeom>
          <a:noFill/>
          <a:ln>
            <a:noFill/>
          </a:ln>
        </p:spPr>
        <p:txBody>
          <a:bodyPr spcFirstLastPara="1" wrap="square" lIns="91425" tIns="45700" rIns="91425" bIns="45700" anchor="t" anchorCtr="0">
            <a:spAutoFit/>
          </a:bodyPr>
          <a:lstStyle/>
          <a:p>
            <a:pPr marL="274320" marR="0" lvl="1" indent="0" algn="ctr" rtl="0">
              <a:spcBef>
                <a:spcPts val="0"/>
              </a:spcBef>
              <a:spcAft>
                <a:spcPts val="0"/>
              </a:spcAft>
              <a:buNone/>
            </a:pPr>
            <a:r>
              <a:rPr lang="en-US" sz="2700" b="0" i="1" u="none" strike="noStrike" cap="none">
                <a:solidFill>
                  <a:srgbClr val="000000"/>
                </a:solidFill>
                <a:latin typeface="Arial"/>
                <a:ea typeface="Arial"/>
                <a:cs typeface="Arial"/>
                <a:sym typeface="Arial"/>
              </a:rPr>
              <a:t>“Relationships are your lifeline!” </a:t>
            </a:r>
            <a:endParaRPr/>
          </a:p>
        </p:txBody>
      </p:sp>
      <p:pic>
        <p:nvPicPr>
          <p:cNvPr id="409" name="Google Shape;409;p20"/>
          <p:cNvPicPr preferRelativeResize="0"/>
          <p:nvPr/>
        </p:nvPicPr>
        <p:blipFill rotWithShape="1">
          <a:blip r:embed="rId3">
            <a:alphaModFix/>
          </a:blip>
          <a:srcRect/>
          <a:stretch/>
        </p:blipFill>
        <p:spPr>
          <a:xfrm>
            <a:off x="2736596" y="1184885"/>
            <a:ext cx="6718807" cy="478545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5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1"/>
          <p:cNvSpPr txBox="1">
            <a:spLocks noGrp="1"/>
          </p:cNvSpPr>
          <p:nvPr>
            <p:ph type="title" idx="4294967295"/>
          </p:nvPr>
        </p:nvSpPr>
        <p:spPr>
          <a:xfrm>
            <a:off x="1826217" y="228995"/>
            <a:ext cx="8539566" cy="931862"/>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4000" b="1" dirty="0">
                <a:solidFill>
                  <a:schemeClr val="tx2"/>
                </a:solidFill>
                <a:effectLst>
                  <a:outerShdw blurRad="38100" dist="38100" dir="2700000" algn="tl">
                    <a:srgbClr val="000000">
                      <a:alpha val="43137"/>
                    </a:srgbClr>
                  </a:outerShdw>
                </a:effectLst>
              </a:rPr>
              <a:t>1.4 Organize your appointments</a:t>
            </a:r>
            <a:endParaRPr sz="4000" b="1" dirty="0">
              <a:solidFill>
                <a:schemeClr val="tx2"/>
              </a:solidFill>
              <a:effectLst>
                <a:outerShdw blurRad="38100" dist="38100" dir="2700000" algn="tl">
                  <a:srgbClr val="000000">
                    <a:alpha val="43137"/>
                  </a:srgbClr>
                </a:outerShdw>
              </a:effectLst>
            </a:endParaRPr>
          </a:p>
        </p:txBody>
      </p:sp>
      <p:pic>
        <p:nvPicPr>
          <p:cNvPr id="416" name="Google Shape;416;p21"/>
          <p:cNvPicPr preferRelativeResize="0"/>
          <p:nvPr/>
        </p:nvPicPr>
        <p:blipFill rotWithShape="1">
          <a:blip r:embed="rId3">
            <a:alphaModFix/>
          </a:blip>
          <a:srcRect/>
          <a:stretch/>
        </p:blipFill>
        <p:spPr>
          <a:xfrm>
            <a:off x="1589280" y="1149707"/>
            <a:ext cx="9013440" cy="5185699"/>
          </a:xfrm>
          <a:prstGeom prst="rect">
            <a:avLst/>
          </a:prstGeom>
          <a:ln>
            <a:noFill/>
          </a:ln>
          <a:effectLst>
            <a:outerShdw blurRad="292100" dist="139700" dir="2700000" algn="tl" rotWithShape="0">
              <a:srgbClr val="333333">
                <a:alpha val="65000"/>
              </a:srgbClr>
            </a:outerShdw>
          </a:effectLst>
        </p:spPr>
      </p:pic>
      <p:sp>
        <p:nvSpPr>
          <p:cNvPr id="417" name="Google Shape;417;p21"/>
          <p:cNvSpPr/>
          <p:nvPr/>
        </p:nvSpPr>
        <p:spPr>
          <a:xfrm>
            <a:off x="2017183" y="5817246"/>
            <a:ext cx="1760589" cy="457200"/>
          </a:xfrm>
          <a:prstGeom prst="rect">
            <a:avLst/>
          </a:prstGeom>
          <a:noFill/>
          <a:ln w="28575" cap="flat" cmpd="sng">
            <a:solidFill>
              <a:srgbClr val="E5B7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5B74A"/>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2"/>
          <p:cNvSpPr txBox="1">
            <a:spLocks noGrp="1"/>
          </p:cNvSpPr>
          <p:nvPr>
            <p:ph type="title" idx="4294967295"/>
          </p:nvPr>
        </p:nvSpPr>
        <p:spPr>
          <a:xfrm>
            <a:off x="1591420" y="-169263"/>
            <a:ext cx="9336402" cy="13844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Arial"/>
              <a:buNone/>
            </a:pPr>
            <a:r>
              <a:rPr lang="en-US" sz="4000" b="1" dirty="0">
                <a:solidFill>
                  <a:schemeClr val="tx2"/>
                </a:solidFill>
                <a:effectLst>
                  <a:outerShdw blurRad="38100" dist="38100" dir="2700000" algn="tl">
                    <a:srgbClr val="000000">
                      <a:alpha val="43137"/>
                    </a:srgbClr>
                  </a:outerShdw>
                </a:effectLst>
              </a:rPr>
              <a:t>1.5 Utilize Project Management Tools</a:t>
            </a:r>
            <a:endParaRPr sz="4000" b="1" dirty="0">
              <a:solidFill>
                <a:schemeClr val="tx2"/>
              </a:solidFill>
              <a:effectLst>
                <a:outerShdw blurRad="38100" dist="38100" dir="2700000" algn="tl">
                  <a:srgbClr val="000000">
                    <a:alpha val="43137"/>
                  </a:srgbClr>
                </a:outerShdw>
              </a:effectLst>
            </a:endParaRPr>
          </a:p>
        </p:txBody>
      </p:sp>
      <p:grpSp>
        <p:nvGrpSpPr>
          <p:cNvPr id="424" name="Google Shape;424;p22"/>
          <p:cNvGrpSpPr/>
          <p:nvPr/>
        </p:nvGrpSpPr>
        <p:grpSpPr>
          <a:xfrm>
            <a:off x="675725" y="1048904"/>
            <a:ext cx="4013062" cy="2708404"/>
            <a:chOff x="-3941" y="1423028"/>
            <a:chExt cx="4181997" cy="2822418"/>
          </a:xfrm>
        </p:grpSpPr>
        <p:pic>
          <p:nvPicPr>
            <p:cNvPr id="425" name="Google Shape;425;p22" descr="Graphical user interface, website&#10;&#10;Description automatically generated"/>
            <p:cNvPicPr preferRelativeResize="0"/>
            <p:nvPr/>
          </p:nvPicPr>
          <p:blipFill rotWithShape="1">
            <a:blip r:embed="rId3">
              <a:alphaModFix/>
            </a:blip>
            <a:srcRect/>
            <a:stretch/>
          </p:blipFill>
          <p:spPr>
            <a:xfrm>
              <a:off x="-3941" y="1423028"/>
              <a:ext cx="4181997" cy="2822418"/>
            </a:xfrm>
            <a:prstGeom prst="rect">
              <a:avLst/>
            </a:prstGeom>
            <a:ln>
              <a:noFill/>
            </a:ln>
            <a:effectLst>
              <a:outerShdw blurRad="292100" dist="139700" dir="2700000" algn="tl" rotWithShape="0">
                <a:srgbClr val="333333">
                  <a:alpha val="65000"/>
                </a:srgbClr>
              </a:outerShdw>
            </a:effectLst>
          </p:spPr>
        </p:pic>
        <p:pic>
          <p:nvPicPr>
            <p:cNvPr id="426" name="Google Shape;426;p22"/>
            <p:cNvPicPr preferRelativeResize="0"/>
            <p:nvPr/>
          </p:nvPicPr>
          <p:blipFill rotWithShape="1">
            <a:blip r:embed="rId4">
              <a:alphaModFix/>
            </a:blip>
            <a:srcRect/>
            <a:stretch/>
          </p:blipFill>
          <p:spPr>
            <a:xfrm>
              <a:off x="1077599" y="2898992"/>
              <a:ext cx="1650103" cy="300513"/>
            </a:xfrm>
            <a:prstGeom prst="rect">
              <a:avLst/>
            </a:prstGeom>
            <a:ln>
              <a:noFill/>
            </a:ln>
            <a:effectLst>
              <a:outerShdw blurRad="292100" dist="139700" dir="2700000" algn="tl" rotWithShape="0">
                <a:srgbClr val="333333">
                  <a:alpha val="65000"/>
                </a:srgbClr>
              </a:outerShdw>
            </a:effectLst>
          </p:spPr>
        </p:pic>
      </p:grpSp>
      <p:grpSp>
        <p:nvGrpSpPr>
          <p:cNvPr id="427" name="Google Shape;427;p22"/>
          <p:cNvGrpSpPr/>
          <p:nvPr/>
        </p:nvGrpSpPr>
        <p:grpSpPr>
          <a:xfrm>
            <a:off x="1097416" y="3958987"/>
            <a:ext cx="4013062" cy="2630116"/>
            <a:chOff x="351158" y="4245446"/>
            <a:chExt cx="3623888" cy="2524119"/>
          </a:xfrm>
        </p:grpSpPr>
        <p:pic>
          <p:nvPicPr>
            <p:cNvPr id="428" name="Google Shape;428;p22" descr="Graphical user interface, text, application, chat or text message, email&#10;&#10;Description automatically generated"/>
            <p:cNvPicPr preferRelativeResize="0"/>
            <p:nvPr/>
          </p:nvPicPr>
          <p:blipFill rotWithShape="1">
            <a:blip r:embed="rId5">
              <a:alphaModFix/>
            </a:blip>
            <a:srcRect/>
            <a:stretch/>
          </p:blipFill>
          <p:spPr>
            <a:xfrm>
              <a:off x="351158" y="4245446"/>
              <a:ext cx="3623888" cy="2524119"/>
            </a:xfrm>
            <a:prstGeom prst="rect">
              <a:avLst/>
            </a:prstGeom>
            <a:ln>
              <a:noFill/>
            </a:ln>
            <a:effectLst>
              <a:outerShdw blurRad="292100" dist="139700" dir="2700000" algn="tl" rotWithShape="0">
                <a:srgbClr val="333333">
                  <a:alpha val="65000"/>
                </a:srgbClr>
              </a:outerShdw>
            </a:effectLst>
          </p:spPr>
        </p:pic>
        <p:pic>
          <p:nvPicPr>
            <p:cNvPr id="429" name="Google Shape;429;p22" descr="Asana Logo and symbol, meaning, history, PNG"/>
            <p:cNvPicPr preferRelativeResize="0"/>
            <p:nvPr/>
          </p:nvPicPr>
          <p:blipFill rotWithShape="1">
            <a:blip r:embed="rId6">
              <a:alphaModFix/>
            </a:blip>
            <a:srcRect/>
            <a:stretch/>
          </p:blipFill>
          <p:spPr>
            <a:xfrm>
              <a:off x="797255" y="6021923"/>
              <a:ext cx="985050" cy="554091"/>
            </a:xfrm>
            <a:prstGeom prst="rect">
              <a:avLst/>
            </a:prstGeom>
            <a:ln>
              <a:noFill/>
            </a:ln>
            <a:effectLst>
              <a:outerShdw blurRad="292100" dist="139700" dir="2700000" algn="tl" rotWithShape="0">
                <a:srgbClr val="333333">
                  <a:alpha val="65000"/>
                </a:srgbClr>
              </a:outerShdw>
            </a:effectLst>
          </p:spPr>
        </p:pic>
      </p:grpSp>
      <p:grpSp>
        <p:nvGrpSpPr>
          <p:cNvPr id="430" name="Google Shape;430;p22"/>
          <p:cNvGrpSpPr/>
          <p:nvPr/>
        </p:nvGrpSpPr>
        <p:grpSpPr>
          <a:xfrm>
            <a:off x="6712818" y="1071993"/>
            <a:ext cx="4952576" cy="2786504"/>
            <a:chOff x="4141095" y="1574817"/>
            <a:chExt cx="4952576" cy="2786504"/>
          </a:xfrm>
        </p:grpSpPr>
        <p:pic>
          <p:nvPicPr>
            <p:cNvPr id="431" name="Google Shape;431;p22" descr="Timeline&#10;&#10;Description automatically generated"/>
            <p:cNvPicPr preferRelativeResize="0"/>
            <p:nvPr/>
          </p:nvPicPr>
          <p:blipFill rotWithShape="1">
            <a:blip r:embed="rId7">
              <a:alphaModFix/>
            </a:blip>
            <a:srcRect/>
            <a:stretch/>
          </p:blipFill>
          <p:spPr>
            <a:xfrm>
              <a:off x="4141095" y="1574817"/>
              <a:ext cx="4952576" cy="2786504"/>
            </a:xfrm>
            <a:prstGeom prst="rect">
              <a:avLst/>
            </a:prstGeom>
            <a:ln>
              <a:noFill/>
            </a:ln>
            <a:effectLst>
              <a:outerShdw blurRad="292100" dist="139700" dir="2700000" algn="tl" rotWithShape="0">
                <a:srgbClr val="333333">
                  <a:alpha val="65000"/>
                </a:srgbClr>
              </a:outerShdw>
            </a:effectLst>
          </p:spPr>
        </p:pic>
        <p:pic>
          <p:nvPicPr>
            <p:cNvPr id="432" name="Google Shape;432;p22"/>
            <p:cNvPicPr preferRelativeResize="0"/>
            <p:nvPr/>
          </p:nvPicPr>
          <p:blipFill rotWithShape="1">
            <a:blip r:embed="rId8">
              <a:alphaModFix/>
            </a:blip>
            <a:srcRect/>
            <a:stretch/>
          </p:blipFill>
          <p:spPr>
            <a:xfrm>
              <a:off x="5165039" y="3169468"/>
              <a:ext cx="1948684" cy="437439"/>
            </a:xfrm>
            <a:prstGeom prst="rect">
              <a:avLst/>
            </a:prstGeom>
            <a:ln>
              <a:noFill/>
            </a:ln>
            <a:effectLst>
              <a:outerShdw blurRad="292100" dist="139700" dir="2700000" algn="tl" rotWithShape="0">
                <a:srgbClr val="333333">
                  <a:alpha val="65000"/>
                </a:srgbClr>
              </a:outerShdw>
            </a:effectLst>
          </p:spPr>
        </p:pic>
      </p:grpSp>
      <p:pic>
        <p:nvPicPr>
          <p:cNvPr id="433" name="Google Shape;433;p22" descr="Wrike Review | PCMag"/>
          <p:cNvPicPr preferRelativeResize="0"/>
          <p:nvPr/>
        </p:nvPicPr>
        <p:blipFill rotWithShape="1">
          <a:blip r:embed="rId9">
            <a:alphaModFix/>
          </a:blip>
          <a:srcRect/>
          <a:stretch/>
        </p:blipFill>
        <p:spPr>
          <a:xfrm>
            <a:off x="5434262" y="3858497"/>
            <a:ext cx="2165630" cy="1218167"/>
          </a:xfrm>
          <a:prstGeom prst="rect">
            <a:avLst/>
          </a:prstGeom>
          <a:ln>
            <a:noFill/>
          </a:ln>
          <a:effectLst>
            <a:outerShdw blurRad="292100" dist="139700" dir="2700000" algn="tl" rotWithShape="0">
              <a:srgbClr val="333333">
                <a:alpha val="65000"/>
              </a:srgbClr>
            </a:outerShdw>
          </a:effectLst>
        </p:spPr>
      </p:pic>
      <p:pic>
        <p:nvPicPr>
          <p:cNvPr id="434" name="Google Shape;434;p22" descr="Project &amp; Work Management Software - ProjectManager"/>
          <p:cNvPicPr preferRelativeResize="0"/>
          <p:nvPr/>
        </p:nvPicPr>
        <p:blipFill rotWithShape="1">
          <a:blip r:embed="rId10">
            <a:alphaModFix/>
          </a:blip>
          <a:srcRect/>
          <a:stretch/>
        </p:blipFill>
        <p:spPr>
          <a:xfrm>
            <a:off x="7847423" y="4290433"/>
            <a:ext cx="3214775" cy="180831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 calcmode="lin" valueType="num">
                                      <p:cBhvr additive="base">
                                        <p:cTn id="7" dur="500"/>
                                        <p:tgtEl>
                                          <p:spTgt spid="42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30"/>
                                        </p:tgtEl>
                                        <p:attrNameLst>
                                          <p:attrName>style.visibility</p:attrName>
                                        </p:attrNameLst>
                                      </p:cBhvr>
                                      <p:to>
                                        <p:strVal val="visible"/>
                                      </p:to>
                                    </p:set>
                                    <p:anim calcmode="lin" valueType="num">
                                      <p:cBhvr additive="base">
                                        <p:cTn id="12" dur="500"/>
                                        <p:tgtEl>
                                          <p:spTgt spid="43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27"/>
                                        </p:tgtEl>
                                        <p:attrNameLst>
                                          <p:attrName>style.visibility</p:attrName>
                                        </p:attrNameLst>
                                      </p:cBhvr>
                                      <p:to>
                                        <p:strVal val="visible"/>
                                      </p:to>
                                    </p:set>
                                    <p:anim calcmode="lin" valueType="num">
                                      <p:cBhvr additive="base">
                                        <p:cTn id="17" dur="500"/>
                                        <p:tgtEl>
                                          <p:spTgt spid="427"/>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33"/>
                                        </p:tgtEl>
                                        <p:attrNameLst>
                                          <p:attrName>style.visibility</p:attrName>
                                        </p:attrNameLst>
                                      </p:cBhvr>
                                      <p:to>
                                        <p:strVal val="visible"/>
                                      </p:to>
                                    </p:set>
                                    <p:anim calcmode="lin" valueType="num">
                                      <p:cBhvr additive="base">
                                        <p:cTn id="22" dur="500"/>
                                        <p:tgtEl>
                                          <p:spTgt spid="43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434"/>
                                        </p:tgtEl>
                                        <p:attrNameLst>
                                          <p:attrName>style.visibility</p:attrName>
                                        </p:attrNameLst>
                                      </p:cBhvr>
                                      <p:to>
                                        <p:strVal val="visible"/>
                                      </p:to>
                                    </p:set>
                                    <p:anim calcmode="lin" valueType="num">
                                      <p:cBhvr additive="base">
                                        <p:cTn id="27" dur="500"/>
                                        <p:tgtEl>
                                          <p:spTgt spid="434"/>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27"/>
                                        </p:tgtEl>
                                        <p:attrNameLst>
                                          <p:attrName>style.visibility</p:attrName>
                                        </p:attrNameLst>
                                      </p:cBhvr>
                                      <p:to>
                                        <p:strVal val="visible"/>
                                      </p:to>
                                    </p:set>
                                    <p:anim calcmode="lin" valueType="num">
                                      <p:cBhvr additive="base">
                                        <p:cTn id="32" dur="500"/>
                                        <p:tgtEl>
                                          <p:spTgt spid="427"/>
                                        </p:tgtEl>
                                        <p:attrNameLst>
                                          <p:attrName>ppt_w</p:attrName>
                                        </p:attrNameLst>
                                      </p:cBhvr>
                                      <p:tavLst>
                                        <p:tav tm="0">
                                          <p:val>
                                            <p:strVal val="0"/>
                                          </p:val>
                                        </p:tav>
                                        <p:tav tm="100000">
                                          <p:val>
                                            <p:strVal val="#ppt_w"/>
                                          </p:val>
                                        </p:tav>
                                      </p:tavLst>
                                    </p:anim>
                                    <p:anim calcmode="lin" valueType="num">
                                      <p:cBhvr additive="base">
                                        <p:cTn id="33" dur="500"/>
                                        <p:tgtEl>
                                          <p:spTgt spid="4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
          <p:cNvPicPr preferRelativeResize="0"/>
          <p:nvPr/>
        </p:nvPicPr>
        <p:blipFill rotWithShape="1">
          <a:blip r:embed="rId3">
            <a:alphaModFix/>
          </a:blip>
          <a:srcRect/>
          <a:stretch/>
        </p:blipFill>
        <p:spPr>
          <a:xfrm>
            <a:off x="5311095" y="5467464"/>
            <a:ext cx="1569809" cy="942975"/>
          </a:xfrm>
          <a:prstGeom prst="rect">
            <a:avLst/>
          </a:prstGeom>
          <a:noFill/>
          <a:ln>
            <a:noFill/>
          </a:ln>
        </p:spPr>
      </p:pic>
      <p:sp>
        <p:nvSpPr>
          <p:cNvPr id="226" name="Google Shape;226;p2"/>
          <p:cNvSpPr txBox="1"/>
          <p:nvPr/>
        </p:nvSpPr>
        <p:spPr>
          <a:xfrm>
            <a:off x="1541131" y="2692756"/>
            <a:ext cx="9122111" cy="162199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F7F7F"/>
              </a:buClr>
              <a:buSzPts val="1600"/>
              <a:buFont typeface="Arial"/>
              <a:buNone/>
            </a:pPr>
            <a:r>
              <a:rPr lang="en-US" sz="2000" b="0" i="1" u="none" strike="noStrike" cap="none" dirty="0">
                <a:solidFill>
                  <a:srgbClr val="7F7F7F"/>
                </a:solidFill>
                <a:latin typeface="Arial"/>
                <a:ea typeface="Arial"/>
                <a:cs typeface="Arial"/>
                <a:sym typeface="Arial"/>
              </a:rPr>
              <a:t>The Engineering Management Institute (dba The Engineering Career Coach) has met the standards and requirements of the Registered Continuing Education Program. Credit earned on completion of this program will be reported to RCEP at RCEP.net. A certificate of completion will be issued to each participant. As such, it does not include content that may be deemed or construed to be an approval or endorsement by the RCEP.</a:t>
            </a:r>
            <a:endParaRPr sz="2400" dirty="0"/>
          </a:p>
        </p:txBody>
      </p:sp>
      <p:sp>
        <p:nvSpPr>
          <p:cNvPr id="227" name="Google Shape;227;p2"/>
          <p:cNvSpPr txBox="1"/>
          <p:nvPr/>
        </p:nvSpPr>
        <p:spPr>
          <a:xfrm>
            <a:off x="5455307" y="447561"/>
            <a:ext cx="128138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5085"/>
              </a:buClr>
              <a:buSzPts val="3600"/>
              <a:buFont typeface="Arial"/>
              <a:buNone/>
            </a:pPr>
            <a:r>
              <a:rPr lang="en-US" sz="3600" b="1" i="0" u="none" strike="noStrike" cap="none" dirty="0">
                <a:solidFill>
                  <a:srgbClr val="005085"/>
                </a:solidFill>
                <a:latin typeface="Arial"/>
                <a:ea typeface="Arial"/>
                <a:cs typeface="Arial"/>
                <a:sym typeface="Arial"/>
              </a:rPr>
              <a:t>PDH</a:t>
            </a:r>
            <a:endParaRPr sz="3600" b="1" i="0" u="none" strike="noStrike" cap="none" dirty="0">
              <a:solidFill>
                <a:srgbClr val="005085"/>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23" descr="office table.jpg"/>
          <p:cNvPicPr preferRelativeResize="0"/>
          <p:nvPr/>
        </p:nvPicPr>
        <p:blipFill rotWithShape="1">
          <a:blip r:embed="rId3">
            <a:alphaModFix/>
          </a:blip>
          <a:srcRect t="15730"/>
          <a:stretch/>
        </p:blipFill>
        <p:spPr>
          <a:xfrm>
            <a:off x="20" y="10"/>
            <a:ext cx="12191980" cy="6857990"/>
          </a:xfrm>
          <a:prstGeom prst="rect">
            <a:avLst/>
          </a:prstGeom>
          <a:noFill/>
          <a:ln>
            <a:noFill/>
          </a:ln>
        </p:spPr>
      </p:pic>
      <p:sp>
        <p:nvSpPr>
          <p:cNvPr id="441" name="Google Shape;441;p23"/>
          <p:cNvSpPr txBox="1">
            <a:spLocks noGrp="1"/>
          </p:cNvSpPr>
          <p:nvPr>
            <p:ph type="title" idx="4294967295"/>
          </p:nvPr>
        </p:nvSpPr>
        <p:spPr>
          <a:xfrm>
            <a:off x="0" y="277814"/>
            <a:ext cx="10042902" cy="10860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4000" b="1" dirty="0">
                <a:effectLst>
                  <a:outerShdw blurRad="38100" dist="38100" dir="2700000" algn="tl">
                    <a:srgbClr val="000000">
                      <a:alpha val="43137"/>
                    </a:srgbClr>
                  </a:outerShdw>
                </a:effectLst>
              </a:rPr>
              <a:t>1.6 Organize your home base: your desk</a:t>
            </a:r>
            <a:endParaRPr sz="4000" b="1" dirty="0">
              <a:effectLst>
                <a:outerShdw blurRad="38100" dist="38100" dir="2700000" algn="tl">
                  <a:srgbClr val="000000">
                    <a:alpha val="43137"/>
                  </a:srgb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24" descr="Graphical user interface&#10;&#10;Description automatically generated"/>
          <p:cNvPicPr preferRelativeResize="0"/>
          <p:nvPr/>
        </p:nvPicPr>
        <p:blipFill rotWithShape="1">
          <a:blip r:embed="rId3">
            <a:alphaModFix/>
          </a:blip>
          <a:srcRect/>
          <a:stretch/>
        </p:blipFill>
        <p:spPr>
          <a:xfrm>
            <a:off x="1229586" y="1072091"/>
            <a:ext cx="9732825" cy="5474714"/>
          </a:xfrm>
          <a:prstGeom prst="rect">
            <a:avLst/>
          </a:prstGeom>
          <a:ln>
            <a:noFill/>
          </a:ln>
          <a:effectLst>
            <a:outerShdw blurRad="292100" dist="139700" dir="2700000" algn="tl" rotWithShape="0">
              <a:srgbClr val="333333">
                <a:alpha val="65000"/>
              </a:srgbClr>
            </a:outerShdw>
          </a:effectLst>
        </p:spPr>
      </p:pic>
      <p:sp>
        <p:nvSpPr>
          <p:cNvPr id="448" name="Google Shape;448;p24"/>
          <p:cNvSpPr txBox="1">
            <a:spLocks noGrp="1"/>
          </p:cNvSpPr>
          <p:nvPr>
            <p:ph type="title" idx="4294967295"/>
          </p:nvPr>
        </p:nvSpPr>
        <p:spPr>
          <a:xfrm>
            <a:off x="547508" y="311195"/>
            <a:ext cx="11096980" cy="560388"/>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500"/>
              <a:buFont typeface="Arial"/>
              <a:buNone/>
            </a:pPr>
            <a:r>
              <a:rPr lang="en-US" sz="4000" b="1" dirty="0">
                <a:solidFill>
                  <a:schemeClr val="tx2"/>
                </a:solidFill>
                <a:effectLst>
                  <a:outerShdw blurRad="38100" dist="38100" dir="2700000" algn="tl">
                    <a:srgbClr val="000000">
                      <a:alpha val="43137"/>
                    </a:srgbClr>
                  </a:outerShdw>
                </a:effectLst>
              </a:rPr>
              <a:t>1.7 Optimize your browser using bookmarks</a:t>
            </a:r>
            <a:endParaRPr sz="3600" b="1" dirty="0">
              <a:solidFill>
                <a:schemeClr val="tx2"/>
              </a:solidFill>
              <a:effectLst>
                <a:outerShdw blurRad="38100" dist="38100" dir="2700000" algn="tl">
                  <a:srgbClr val="000000">
                    <a:alpha val="43137"/>
                  </a:srgbClr>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5"/>
          <p:cNvSpPr txBox="1"/>
          <p:nvPr/>
        </p:nvSpPr>
        <p:spPr>
          <a:xfrm>
            <a:off x="2099224" y="236593"/>
            <a:ext cx="7993552" cy="7269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Arial"/>
              <a:buNone/>
            </a:pPr>
            <a:r>
              <a:rPr lang="en-US" sz="3600" b="1" dirty="0">
                <a:solidFill>
                  <a:schemeClr val="tx2"/>
                </a:solidFill>
                <a:effectLst>
                  <a:outerShdw blurRad="38100" dist="38100" dir="2700000" algn="tl">
                    <a:srgbClr val="000000">
                      <a:alpha val="43137"/>
                    </a:srgbClr>
                  </a:outerShdw>
                </a:effectLst>
                <a:latin typeface="Arial"/>
                <a:ea typeface="Arial"/>
                <a:cs typeface="Arial"/>
                <a:sym typeface="Arial"/>
              </a:rPr>
              <a:t>Summary: Rule #1- Stay Organized </a:t>
            </a:r>
            <a:endParaRPr sz="2000" dirty="0">
              <a:solidFill>
                <a:schemeClr val="tx2"/>
              </a:solidFill>
              <a:effectLst>
                <a:outerShdw blurRad="38100" dist="38100" dir="2700000" algn="tl">
                  <a:srgbClr val="000000">
                    <a:alpha val="43137"/>
                  </a:srgbClr>
                </a:outerShdw>
              </a:effectLst>
            </a:endParaRPr>
          </a:p>
        </p:txBody>
      </p:sp>
      <p:sp>
        <p:nvSpPr>
          <p:cNvPr id="455" name="Google Shape;455;p25"/>
          <p:cNvSpPr txBox="1"/>
          <p:nvPr/>
        </p:nvSpPr>
        <p:spPr>
          <a:xfrm>
            <a:off x="2099224" y="1481863"/>
            <a:ext cx="8164034" cy="4946531"/>
          </a:xfrm>
          <a:prstGeom prst="rect">
            <a:avLst/>
          </a:prstGeom>
          <a:noFill/>
          <a:ln>
            <a:noFill/>
          </a:ln>
        </p:spPr>
        <p:txBody>
          <a:bodyPr spcFirstLastPara="1" wrap="square" lIns="91425" tIns="45700" rIns="91425" bIns="45700" anchor="t" anchorCtr="0">
            <a:normAutofit/>
          </a:bodyPr>
          <a:lstStyle/>
          <a:p>
            <a:pPr marL="514350" marR="0" lvl="0" indent="-514350" algn="l" rtl="0">
              <a:lnSpc>
                <a:spcPct val="100000"/>
              </a:lnSpc>
              <a:spcBef>
                <a:spcPts val="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Deploy a minimalist mindset (80/20 Rule)</a:t>
            </a:r>
            <a:endParaRPr dirty="0"/>
          </a:p>
          <a:p>
            <a:pPr marL="514350" marR="0" lvl="0" indent="-514350" algn="l" rtl="0">
              <a:lnSpc>
                <a:spcPct val="10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Organize note-taking </a:t>
            </a:r>
            <a:endParaRPr dirty="0"/>
          </a:p>
          <a:p>
            <a:pPr marL="514350" marR="0" lvl="0" indent="-514350" algn="l" rtl="0">
              <a:lnSpc>
                <a:spcPct val="10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Manage your contacts effectively</a:t>
            </a:r>
            <a:endParaRPr dirty="0"/>
          </a:p>
          <a:p>
            <a:pPr marL="514350" marR="0" lvl="0" indent="-514350" algn="l" rtl="0">
              <a:lnSpc>
                <a:spcPct val="10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Organize your appointments </a:t>
            </a:r>
            <a:endParaRPr dirty="0"/>
          </a:p>
          <a:p>
            <a:pPr marL="514350" marR="0" lvl="0" indent="-514350" algn="l" rtl="0">
              <a:lnSpc>
                <a:spcPct val="10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Utilize project management tools </a:t>
            </a:r>
            <a:endParaRPr dirty="0"/>
          </a:p>
          <a:p>
            <a:pPr marL="514350" marR="0" lvl="0" indent="-514350" algn="l" rtl="0">
              <a:lnSpc>
                <a:spcPct val="10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Organize your home base: your desk </a:t>
            </a:r>
            <a:endParaRPr dirty="0"/>
          </a:p>
          <a:p>
            <a:pPr marL="514350" marR="0" lvl="0" indent="-514350" algn="l" rtl="0">
              <a:lnSpc>
                <a:spcPct val="10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Optimize your browser using bookmarks</a:t>
            </a:r>
            <a:endParaRPr dirty="0"/>
          </a:p>
          <a:p>
            <a:pPr marL="514350" marR="0" lvl="0" indent="-311150" algn="l" rtl="0">
              <a:lnSpc>
                <a:spcPct val="100000"/>
              </a:lnSpc>
              <a:spcBef>
                <a:spcPts val="1200"/>
              </a:spcBef>
              <a:spcAft>
                <a:spcPts val="0"/>
              </a:spcAft>
              <a:buClr>
                <a:schemeClr val="dk1"/>
              </a:buClr>
              <a:buSzPts val="3200"/>
              <a:buFont typeface="Arial"/>
              <a:buNone/>
            </a:pPr>
            <a:endParaRPr sz="3200" dirty="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grpSp>
        <p:nvGrpSpPr>
          <p:cNvPr id="461" name="Google Shape;461;p26"/>
          <p:cNvGrpSpPr/>
          <p:nvPr/>
        </p:nvGrpSpPr>
        <p:grpSpPr>
          <a:xfrm>
            <a:off x="4754706" y="1566802"/>
            <a:ext cx="2682587" cy="4493591"/>
            <a:chOff x="3230705" y="1999281"/>
            <a:chExt cx="2682587" cy="4493591"/>
          </a:xfrm>
        </p:grpSpPr>
        <p:sp>
          <p:nvSpPr>
            <p:cNvPr id="462" name="Google Shape;462;p26"/>
            <p:cNvSpPr/>
            <p:nvPr/>
          </p:nvSpPr>
          <p:spPr>
            <a:xfrm>
              <a:off x="3230705"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E5B74A"/>
                </a:buClr>
                <a:buSzPts val="3200"/>
                <a:buFont typeface="Arial"/>
                <a:buNone/>
              </a:pPr>
              <a:r>
                <a:rPr lang="en-US" sz="3200" b="1" dirty="0">
                  <a:solidFill>
                    <a:schemeClr val="bg1"/>
                  </a:solidFill>
                  <a:effectLst>
                    <a:outerShdw blurRad="38100" dist="38100" dir="2700000" algn="tl">
                      <a:srgbClr val="000000">
                        <a:alpha val="43137"/>
                      </a:srgbClr>
                    </a:outerShdw>
                  </a:effectLst>
                  <a:latin typeface="Arial"/>
                  <a:ea typeface="Arial"/>
                  <a:cs typeface="Arial"/>
                  <a:sym typeface="Arial"/>
                </a:rPr>
                <a:t>Remain Focused</a:t>
              </a:r>
              <a:endParaRPr b="1" dirty="0">
                <a:solidFill>
                  <a:schemeClr val="bg1"/>
                </a:solidFill>
                <a:effectLst>
                  <a:outerShdw blurRad="38100" dist="38100" dir="2700000" algn="tl">
                    <a:srgbClr val="000000">
                      <a:alpha val="43137"/>
                    </a:srgbClr>
                  </a:outerShdw>
                </a:effectLst>
              </a:endParaRPr>
            </a:p>
          </p:txBody>
        </p:sp>
        <p:sp>
          <p:nvSpPr>
            <p:cNvPr id="463" name="Google Shape;463;p26"/>
            <p:cNvSpPr/>
            <p:nvPr/>
          </p:nvSpPr>
          <p:spPr>
            <a:xfrm>
              <a:off x="3657600" y="2102680"/>
              <a:ext cx="1828798" cy="1828798"/>
            </a:xfrm>
            <a:prstGeom prst="ellipse">
              <a:avLst/>
            </a:prstGeom>
            <a:blipFill rotWithShape="1">
              <a:blip r:embed="rId3">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26"/>
          <p:cNvGrpSpPr/>
          <p:nvPr/>
        </p:nvGrpSpPr>
        <p:grpSpPr>
          <a:xfrm>
            <a:off x="8017733" y="1566801"/>
            <a:ext cx="2682587" cy="4493591"/>
            <a:chOff x="5993770" y="1999281"/>
            <a:chExt cx="2682587" cy="4493591"/>
          </a:xfrm>
        </p:grpSpPr>
        <p:sp>
          <p:nvSpPr>
            <p:cNvPr id="465" name="Google Shape;465;p26"/>
            <p:cNvSpPr/>
            <p:nvPr/>
          </p:nvSpPr>
          <p:spPr>
            <a:xfrm>
              <a:off x="5993770"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solidFill>
              <a:srgbClr val="F2F2F2"/>
            </a:solidFill>
            <a:ln w="12700" cap="flat" cmpd="sng">
              <a:solidFill>
                <a:schemeClr val="lt1"/>
              </a:solidFill>
              <a:prstDash val="solid"/>
              <a:miter lim="800000"/>
              <a:headEnd type="none" w="sm" len="sm"/>
              <a:tailEnd type="none" w="sm" len="sm"/>
            </a:ln>
          </p:spPr>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D8D8D8"/>
                </a:buClr>
                <a:buSzPts val="3200"/>
                <a:buFont typeface="Arial"/>
                <a:buNone/>
              </a:pPr>
              <a:r>
                <a:rPr lang="en-US" sz="3200">
                  <a:solidFill>
                    <a:srgbClr val="D8D8D8"/>
                  </a:solidFill>
                  <a:latin typeface="Arial"/>
                  <a:ea typeface="Arial"/>
                  <a:cs typeface="Arial"/>
                  <a:sym typeface="Arial"/>
                </a:rPr>
                <a:t>Reduce Stress</a:t>
              </a:r>
              <a:endParaRPr/>
            </a:p>
          </p:txBody>
        </p:sp>
        <p:sp>
          <p:nvSpPr>
            <p:cNvPr id="466" name="Google Shape;466;p26"/>
            <p:cNvSpPr/>
            <p:nvPr/>
          </p:nvSpPr>
          <p:spPr>
            <a:xfrm>
              <a:off x="6420665" y="2102680"/>
              <a:ext cx="1828798" cy="1828798"/>
            </a:xfrm>
            <a:prstGeom prst="ellipse">
              <a:avLst/>
            </a:prstGeom>
            <a:blipFill rotWithShape="1">
              <a:blip r:embed="rId4">
                <a:alphaModFix/>
              </a:blip>
              <a:stretch>
                <a:fillRect l="-45090" t="1727" r="-4906" b="-1726"/>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26"/>
          <p:cNvGrpSpPr/>
          <p:nvPr/>
        </p:nvGrpSpPr>
        <p:grpSpPr>
          <a:xfrm>
            <a:off x="1476100" y="1566802"/>
            <a:ext cx="2682587" cy="4493591"/>
            <a:chOff x="467641" y="1999281"/>
            <a:chExt cx="2682587" cy="4493591"/>
          </a:xfrm>
        </p:grpSpPr>
        <p:sp>
          <p:nvSpPr>
            <p:cNvPr id="468" name="Google Shape;468;p26"/>
            <p:cNvSpPr/>
            <p:nvPr/>
          </p:nvSpPr>
          <p:spPr>
            <a:xfrm>
              <a:off x="467641"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solidFill>
              <a:srgbClr val="F2F2F2"/>
            </a:solidFill>
            <a:ln w="12700" cap="flat" cmpd="sng">
              <a:solidFill>
                <a:schemeClr val="lt1"/>
              </a:solidFill>
              <a:prstDash val="solid"/>
              <a:miter lim="800000"/>
              <a:headEnd type="none" w="sm" len="sm"/>
              <a:tailEnd type="none" w="sm" len="sm"/>
            </a:ln>
          </p:spPr>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D8D8D8"/>
                </a:buClr>
                <a:buSzPts val="3200"/>
                <a:buFont typeface="Arial"/>
                <a:buNone/>
              </a:pPr>
              <a:r>
                <a:rPr lang="en-US" sz="3200">
                  <a:solidFill>
                    <a:srgbClr val="D8D8D8"/>
                  </a:solidFill>
                  <a:latin typeface="Arial"/>
                  <a:ea typeface="Arial"/>
                  <a:cs typeface="Arial"/>
                  <a:sym typeface="Arial"/>
                </a:rPr>
                <a:t>Stay Organized</a:t>
              </a:r>
              <a:endParaRPr/>
            </a:p>
          </p:txBody>
        </p:sp>
        <p:sp>
          <p:nvSpPr>
            <p:cNvPr id="469" name="Google Shape;469;p26"/>
            <p:cNvSpPr/>
            <p:nvPr/>
          </p:nvSpPr>
          <p:spPr>
            <a:xfrm>
              <a:off x="894535" y="2102680"/>
              <a:ext cx="1828798" cy="1828798"/>
            </a:xfrm>
            <a:prstGeom prst="ellipse">
              <a:avLst/>
            </a:prstGeom>
            <a:blipFill rotWithShape="1">
              <a:blip r:embed="rId5">
                <a:alphaModFix/>
              </a:blip>
              <a:stretch>
                <a:fillRect l="-8942" t="891" r="-41056" b="-890"/>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 name="Google Shape;470;p26"/>
          <p:cNvSpPr txBox="1">
            <a:spLocks noGrp="1"/>
          </p:cNvSpPr>
          <p:nvPr>
            <p:ph type="title" idx="4294967295"/>
          </p:nvPr>
        </p:nvSpPr>
        <p:spPr>
          <a:xfrm>
            <a:off x="5239395" y="797607"/>
            <a:ext cx="1713207" cy="6873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Font typeface="Arial"/>
              <a:buNone/>
            </a:pPr>
            <a:r>
              <a:rPr lang="en-US" b="1" dirty="0"/>
              <a:t>Rule #2</a:t>
            </a:r>
            <a:endParaRPr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27"/>
          <p:cNvPicPr preferRelativeResize="0"/>
          <p:nvPr/>
        </p:nvPicPr>
        <p:blipFill rotWithShape="1">
          <a:blip r:embed="rId3">
            <a:alphaModFix/>
          </a:blip>
          <a:srcRect l="9354" r="1691" b="16065"/>
          <a:stretch/>
        </p:blipFill>
        <p:spPr>
          <a:xfrm>
            <a:off x="0" y="0"/>
            <a:ext cx="12192000" cy="6858000"/>
          </a:xfrm>
          <a:prstGeom prst="rect">
            <a:avLst/>
          </a:prstGeom>
          <a:noFill/>
          <a:ln>
            <a:noFill/>
          </a:ln>
        </p:spPr>
      </p:pic>
      <p:sp>
        <p:nvSpPr>
          <p:cNvPr id="477" name="Google Shape;477;p27"/>
          <p:cNvSpPr txBox="1">
            <a:spLocks noGrp="1"/>
          </p:cNvSpPr>
          <p:nvPr>
            <p:ph type="title" idx="4294967295"/>
          </p:nvPr>
        </p:nvSpPr>
        <p:spPr>
          <a:xfrm>
            <a:off x="0" y="1617663"/>
            <a:ext cx="10135892" cy="993775"/>
          </a:xfrm>
          <a:prstGeom prst="rect">
            <a:avLst/>
          </a:prstGeom>
          <a:solidFill>
            <a:srgbClr val="F2F2F2">
              <a:alpha val="82745"/>
            </a:srgbClr>
          </a:solid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000000"/>
              </a:buClr>
              <a:buSzPts val="3600"/>
              <a:buFont typeface="Arial"/>
              <a:buNone/>
            </a:pPr>
            <a:r>
              <a:rPr lang="en-US" sz="4000" dirty="0"/>
              <a:t>2.1 Create consistency through routines </a:t>
            </a:r>
            <a:endParaRPr sz="4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28"/>
          <p:cNvPicPr preferRelativeResize="0"/>
          <p:nvPr/>
        </p:nvPicPr>
        <p:blipFill rotWithShape="1">
          <a:blip r:embed="rId3">
            <a:alphaModFix/>
          </a:blip>
          <a:srcRect t="32982" b="10767"/>
          <a:stretch/>
        </p:blipFill>
        <p:spPr>
          <a:xfrm>
            <a:off x="20" y="10"/>
            <a:ext cx="12191980" cy="6857990"/>
          </a:xfrm>
          <a:prstGeom prst="rect">
            <a:avLst/>
          </a:prstGeom>
          <a:noFill/>
          <a:ln>
            <a:noFill/>
          </a:ln>
        </p:spPr>
      </p:pic>
      <p:sp>
        <p:nvSpPr>
          <p:cNvPr id="484" name="Google Shape;484;p28"/>
          <p:cNvSpPr txBox="1">
            <a:spLocks noGrp="1"/>
          </p:cNvSpPr>
          <p:nvPr>
            <p:ph type="title" idx="4294967295"/>
          </p:nvPr>
        </p:nvSpPr>
        <p:spPr>
          <a:xfrm>
            <a:off x="0" y="365125"/>
            <a:ext cx="6096000" cy="1727146"/>
          </a:xfrm>
          <a:prstGeom prst="rect">
            <a:avLst/>
          </a:prstGeom>
          <a:solidFill>
            <a:srgbClr val="D0CECE">
              <a:alpha val="47843"/>
            </a:srgbClr>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Arial"/>
              <a:buNone/>
            </a:pPr>
            <a:r>
              <a:rPr lang="en-US" sz="3600" b="1" dirty="0">
                <a:effectLst>
                  <a:outerShdw blurRad="38100" dist="38100" dir="2700000" algn="tl">
                    <a:srgbClr val="000000">
                      <a:alpha val="43137"/>
                    </a:srgbClr>
                  </a:outerShdw>
                </a:effectLst>
              </a:rPr>
              <a:t>Pomodoro Technique</a:t>
            </a:r>
            <a:endParaRPr sz="3600" b="1" dirty="0">
              <a:effectLst>
                <a:outerShdw blurRad="38100" dist="38100" dir="2700000" algn="tl">
                  <a:srgbClr val="000000">
                    <a:alpha val="43137"/>
                  </a:srgb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29" descr="Graphical user interface, website, timeline&#10;&#10;Description automatically generated"/>
          <p:cNvPicPr preferRelativeResize="0"/>
          <p:nvPr/>
        </p:nvPicPr>
        <p:blipFill rotWithShape="1">
          <a:blip r:embed="rId3">
            <a:alphaModFix/>
          </a:blip>
          <a:srcRect/>
          <a:stretch/>
        </p:blipFill>
        <p:spPr>
          <a:xfrm>
            <a:off x="1524000" y="634374"/>
            <a:ext cx="9144000" cy="4172596"/>
          </a:xfrm>
          <a:prstGeom prst="rect">
            <a:avLst/>
          </a:prstGeom>
          <a:ln>
            <a:noFill/>
          </a:ln>
          <a:effectLst>
            <a:outerShdw blurRad="292100" dist="139700" dir="2700000" algn="tl" rotWithShape="0">
              <a:srgbClr val="333333">
                <a:alpha val="65000"/>
              </a:srgbClr>
            </a:outerShdw>
          </a:effectLst>
        </p:spPr>
      </p:pic>
      <p:sp>
        <p:nvSpPr>
          <p:cNvPr id="491" name="Google Shape;491;p29"/>
          <p:cNvSpPr txBox="1"/>
          <p:nvPr/>
        </p:nvSpPr>
        <p:spPr>
          <a:xfrm>
            <a:off x="2527852" y="5185185"/>
            <a:ext cx="713629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https://tomato-timer.com/</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0"/>
          <p:cNvSpPr txBox="1"/>
          <p:nvPr/>
        </p:nvSpPr>
        <p:spPr>
          <a:xfrm>
            <a:off x="1654989" y="2825162"/>
            <a:ext cx="5768699" cy="2832315"/>
          </a:xfrm>
          <a:prstGeom prst="rect">
            <a:avLst/>
          </a:prstGeom>
          <a:noFill/>
          <a:ln>
            <a:noFill/>
          </a:ln>
        </p:spPr>
        <p:txBody>
          <a:bodyPr spcFirstLastPara="1" wrap="square" lIns="91425" tIns="45700" rIns="91425" bIns="45700" anchor="ctr" anchorCtr="0">
            <a:normAutofit fontScale="77500" lnSpcReduction="20000"/>
          </a:bodyPr>
          <a:lstStyle/>
          <a:p>
            <a:pPr marL="0" marR="0" lvl="0" indent="0" algn="l" rtl="0">
              <a:lnSpc>
                <a:spcPct val="90000"/>
              </a:lnSpc>
              <a:spcBef>
                <a:spcPts val="0"/>
              </a:spcBef>
              <a:spcAft>
                <a:spcPts val="0"/>
              </a:spcAft>
              <a:buClr>
                <a:schemeClr val="lt1"/>
              </a:buClr>
              <a:buSzPct val="100000"/>
              <a:buFont typeface="Arial"/>
              <a:buNone/>
            </a:pPr>
            <a:r>
              <a:rPr lang="en-US" sz="4000" dirty="0">
                <a:solidFill>
                  <a:schemeClr val="tx2"/>
                </a:solidFill>
                <a:latin typeface="Arial"/>
                <a:ea typeface="Arial"/>
                <a:cs typeface="Arial"/>
                <a:sym typeface="Arial"/>
              </a:rPr>
              <a:t>Time management gurus agree: Planning ahead is the key to a productive day. </a:t>
            </a:r>
          </a:p>
          <a:p>
            <a:pPr marL="0" marR="0" lvl="0" indent="0" algn="l" rtl="0">
              <a:lnSpc>
                <a:spcPct val="90000"/>
              </a:lnSpc>
              <a:spcBef>
                <a:spcPts val="0"/>
              </a:spcBef>
              <a:spcAft>
                <a:spcPts val="0"/>
              </a:spcAft>
              <a:buClr>
                <a:schemeClr val="lt1"/>
              </a:buClr>
              <a:buSzPct val="100000"/>
              <a:buFont typeface="Arial"/>
              <a:buNone/>
            </a:pPr>
            <a:endParaRPr lang="en-US" sz="4000" dirty="0">
              <a:solidFill>
                <a:schemeClr val="tx2"/>
              </a:solidFill>
              <a:latin typeface="Arial"/>
              <a:ea typeface="Arial"/>
              <a:cs typeface="Arial"/>
              <a:sym typeface="Arial"/>
            </a:endParaRPr>
          </a:p>
          <a:p>
            <a:pPr marL="0" marR="0" lvl="0" indent="0" algn="l" rtl="0">
              <a:lnSpc>
                <a:spcPct val="90000"/>
              </a:lnSpc>
              <a:spcBef>
                <a:spcPts val="0"/>
              </a:spcBef>
              <a:spcAft>
                <a:spcPts val="0"/>
              </a:spcAft>
              <a:buClr>
                <a:schemeClr val="lt1"/>
              </a:buClr>
              <a:buSzPct val="100000"/>
              <a:buFont typeface="Arial"/>
              <a:buNone/>
            </a:pPr>
            <a:r>
              <a:rPr lang="en-US" sz="4000" dirty="0">
                <a:solidFill>
                  <a:schemeClr val="tx2"/>
                </a:solidFill>
                <a:latin typeface="Arial"/>
                <a:ea typeface="Arial"/>
                <a:cs typeface="Arial"/>
                <a:sym typeface="Arial"/>
              </a:rPr>
              <a:t>For every 10 minutes you spend on planning, you’ll save how much time in execution?</a:t>
            </a:r>
            <a:endParaRPr dirty="0">
              <a:solidFill>
                <a:schemeClr val="tx2"/>
              </a:solidFill>
            </a:endParaRPr>
          </a:p>
        </p:txBody>
      </p:sp>
      <p:graphicFrame>
        <p:nvGraphicFramePr>
          <p:cNvPr id="2" name="Diagram 1">
            <a:extLst>
              <a:ext uri="{FF2B5EF4-FFF2-40B4-BE49-F238E27FC236}">
                <a16:creationId xmlns:a16="http://schemas.microsoft.com/office/drawing/2014/main" id="{23EA86B5-3358-FED7-2265-98272571EFB8}"/>
              </a:ext>
            </a:extLst>
          </p:cNvPr>
          <p:cNvGraphicFramePr/>
          <p:nvPr>
            <p:extLst>
              <p:ext uri="{D42A27DB-BD31-4B8C-83A1-F6EECF244321}">
                <p14:modId xmlns:p14="http://schemas.microsoft.com/office/powerpoint/2010/main" val="2370967350"/>
              </p:ext>
            </p:extLst>
          </p:nvPr>
        </p:nvGraphicFramePr>
        <p:xfrm>
          <a:off x="8229601" y="3000318"/>
          <a:ext cx="3286416" cy="254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31"/>
          <p:cNvPicPr preferRelativeResize="0"/>
          <p:nvPr/>
        </p:nvPicPr>
        <p:blipFill rotWithShape="1">
          <a:blip r:embed="rId3">
            <a:alphaModFix/>
          </a:blip>
          <a:srcRect t="14956" b="774"/>
          <a:stretch/>
        </p:blipFill>
        <p:spPr>
          <a:xfrm>
            <a:off x="20" y="10"/>
            <a:ext cx="12191980" cy="6857990"/>
          </a:xfrm>
          <a:prstGeom prst="rect">
            <a:avLst/>
          </a:prstGeom>
          <a:noFill/>
          <a:ln>
            <a:noFill/>
          </a:ln>
        </p:spPr>
      </p:pic>
      <p:sp>
        <p:nvSpPr>
          <p:cNvPr id="505" name="Google Shape;505;p31"/>
          <p:cNvSpPr txBox="1">
            <a:spLocks noGrp="1"/>
          </p:cNvSpPr>
          <p:nvPr>
            <p:ph type="title" idx="4294967295"/>
          </p:nvPr>
        </p:nvSpPr>
        <p:spPr>
          <a:xfrm>
            <a:off x="263472" y="431128"/>
            <a:ext cx="3595607" cy="200025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4000" dirty="0"/>
              <a:t>2.2 Establish your daily </a:t>
            </a:r>
            <a:r>
              <a:rPr lang="en-US" sz="4000" b="1" dirty="0"/>
              <a:t>MIT</a:t>
            </a:r>
            <a:r>
              <a:rPr lang="en-US" sz="4000" dirty="0"/>
              <a:t>s</a:t>
            </a:r>
            <a:endParaRPr sz="4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E1C701-0245-391E-84DB-81DEB9A63DCE}"/>
              </a:ext>
            </a:extLst>
          </p:cNvPr>
          <p:cNvSpPr txBox="1"/>
          <p:nvPr/>
        </p:nvSpPr>
        <p:spPr>
          <a:xfrm>
            <a:off x="1514669" y="187124"/>
            <a:ext cx="9162662" cy="707886"/>
          </a:xfrm>
          <a:prstGeom prst="rect">
            <a:avLst/>
          </a:prstGeom>
          <a:noFill/>
        </p:spPr>
        <p:txBody>
          <a:bodyPr wrap="square" rtlCol="0">
            <a:spAutoFit/>
          </a:bodyPr>
          <a:lstStyle/>
          <a:p>
            <a:pPr algn="ctr"/>
            <a:r>
              <a:rPr lang="en-US" sz="4000" dirty="0">
                <a:solidFill>
                  <a:schemeClr val="accent1">
                    <a:lumMod val="50000"/>
                  </a:schemeClr>
                </a:solidFill>
                <a:latin typeface="+mj-lt"/>
              </a:rPr>
              <a:t>Eisenhower Box</a:t>
            </a:r>
          </a:p>
        </p:txBody>
      </p:sp>
      <p:grpSp>
        <p:nvGrpSpPr>
          <p:cNvPr id="14" name="Group 13">
            <a:extLst>
              <a:ext uri="{FF2B5EF4-FFF2-40B4-BE49-F238E27FC236}">
                <a16:creationId xmlns:a16="http://schemas.microsoft.com/office/drawing/2014/main" id="{3E3F1C17-2CFF-FBB2-7BBE-2136B9516262}"/>
              </a:ext>
            </a:extLst>
          </p:cNvPr>
          <p:cNvGrpSpPr/>
          <p:nvPr/>
        </p:nvGrpSpPr>
        <p:grpSpPr>
          <a:xfrm>
            <a:off x="2330955" y="1080047"/>
            <a:ext cx="7903690" cy="4861249"/>
            <a:chOff x="1924555" y="1362269"/>
            <a:chExt cx="7903690" cy="4861249"/>
          </a:xfrm>
        </p:grpSpPr>
        <p:sp>
          <p:nvSpPr>
            <p:cNvPr id="4" name="Rectangle 3">
              <a:extLst>
                <a:ext uri="{FF2B5EF4-FFF2-40B4-BE49-F238E27FC236}">
                  <a16:creationId xmlns:a16="http://schemas.microsoft.com/office/drawing/2014/main" id="{FC5B1EB2-6EFD-208B-4D0B-93D26FFC791E}"/>
                </a:ext>
              </a:extLst>
            </p:cNvPr>
            <p:cNvSpPr/>
            <p:nvPr/>
          </p:nvSpPr>
          <p:spPr>
            <a:xfrm>
              <a:off x="2363755" y="1800808"/>
              <a:ext cx="3732245" cy="2211355"/>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000" b="1" dirty="0">
                  <a:solidFill>
                    <a:schemeClr val="tx2"/>
                  </a:solidFill>
                </a:rPr>
                <a:t>DO</a:t>
              </a:r>
            </a:p>
          </p:txBody>
        </p:sp>
        <p:sp>
          <p:nvSpPr>
            <p:cNvPr id="5" name="Rectangle 4">
              <a:extLst>
                <a:ext uri="{FF2B5EF4-FFF2-40B4-BE49-F238E27FC236}">
                  <a16:creationId xmlns:a16="http://schemas.microsoft.com/office/drawing/2014/main" id="{FE9AFC24-B51B-CBAB-4C82-229BA3897D7A}"/>
                </a:ext>
              </a:extLst>
            </p:cNvPr>
            <p:cNvSpPr/>
            <p:nvPr/>
          </p:nvSpPr>
          <p:spPr>
            <a:xfrm>
              <a:off x="6096000" y="4012163"/>
              <a:ext cx="3732245" cy="2211355"/>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000" b="1" dirty="0">
                  <a:solidFill>
                    <a:schemeClr val="tx2"/>
                  </a:solidFill>
                </a:rPr>
                <a:t>DELETE</a:t>
              </a:r>
            </a:p>
          </p:txBody>
        </p:sp>
        <p:sp>
          <p:nvSpPr>
            <p:cNvPr id="6" name="Rectangle 5">
              <a:extLst>
                <a:ext uri="{FF2B5EF4-FFF2-40B4-BE49-F238E27FC236}">
                  <a16:creationId xmlns:a16="http://schemas.microsoft.com/office/drawing/2014/main" id="{E1804FF9-9D7F-E7B7-120C-AFE475E64BF3}"/>
                </a:ext>
              </a:extLst>
            </p:cNvPr>
            <p:cNvSpPr/>
            <p:nvPr/>
          </p:nvSpPr>
          <p:spPr>
            <a:xfrm>
              <a:off x="6096000" y="1800808"/>
              <a:ext cx="3732245" cy="2211355"/>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000" b="1" dirty="0">
                  <a:solidFill>
                    <a:schemeClr val="bg1"/>
                  </a:solidFill>
                </a:rPr>
                <a:t>DECIDE</a:t>
              </a:r>
            </a:p>
          </p:txBody>
        </p:sp>
        <p:sp>
          <p:nvSpPr>
            <p:cNvPr id="7" name="Rectangle 6">
              <a:extLst>
                <a:ext uri="{FF2B5EF4-FFF2-40B4-BE49-F238E27FC236}">
                  <a16:creationId xmlns:a16="http://schemas.microsoft.com/office/drawing/2014/main" id="{F8826C2C-FB6C-361C-8218-B9E710665A3F}"/>
                </a:ext>
              </a:extLst>
            </p:cNvPr>
            <p:cNvSpPr/>
            <p:nvPr/>
          </p:nvSpPr>
          <p:spPr>
            <a:xfrm>
              <a:off x="2363755" y="4012163"/>
              <a:ext cx="3732245" cy="2211355"/>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000" b="1" dirty="0">
                  <a:solidFill>
                    <a:schemeClr val="bg1"/>
                  </a:solidFill>
                </a:rPr>
                <a:t>DELEGATE</a:t>
              </a:r>
            </a:p>
          </p:txBody>
        </p:sp>
        <p:sp>
          <p:nvSpPr>
            <p:cNvPr id="8" name="Rectangle 7">
              <a:extLst>
                <a:ext uri="{FF2B5EF4-FFF2-40B4-BE49-F238E27FC236}">
                  <a16:creationId xmlns:a16="http://schemas.microsoft.com/office/drawing/2014/main" id="{374A44B4-610F-E811-E063-974B7AE5E2A0}"/>
                </a:ext>
              </a:extLst>
            </p:cNvPr>
            <p:cNvSpPr/>
            <p:nvPr/>
          </p:nvSpPr>
          <p:spPr>
            <a:xfrm>
              <a:off x="2363755" y="1362269"/>
              <a:ext cx="3732245" cy="43853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chemeClr val="tx1"/>
                  </a:solidFill>
                </a:rPr>
                <a:t>URGENT</a:t>
              </a:r>
            </a:p>
          </p:txBody>
        </p:sp>
        <p:sp>
          <p:nvSpPr>
            <p:cNvPr id="9" name="Rectangle 8">
              <a:extLst>
                <a:ext uri="{FF2B5EF4-FFF2-40B4-BE49-F238E27FC236}">
                  <a16:creationId xmlns:a16="http://schemas.microsoft.com/office/drawing/2014/main" id="{911E9C4D-F310-D987-0EE3-FF7BD2948D54}"/>
                </a:ext>
              </a:extLst>
            </p:cNvPr>
            <p:cNvSpPr/>
            <p:nvPr/>
          </p:nvSpPr>
          <p:spPr>
            <a:xfrm>
              <a:off x="6096000" y="1362269"/>
              <a:ext cx="3732245" cy="43853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chemeClr val="tx1"/>
                  </a:solidFill>
                </a:rPr>
                <a:t>NOT URGENT</a:t>
              </a:r>
            </a:p>
          </p:txBody>
        </p:sp>
        <p:sp>
          <p:nvSpPr>
            <p:cNvPr id="10" name="Rectangle 9">
              <a:extLst>
                <a:ext uri="{FF2B5EF4-FFF2-40B4-BE49-F238E27FC236}">
                  <a16:creationId xmlns:a16="http://schemas.microsoft.com/office/drawing/2014/main" id="{46788A56-DC17-3F13-0DA7-42A619CB03B1}"/>
                </a:ext>
              </a:extLst>
            </p:cNvPr>
            <p:cNvSpPr/>
            <p:nvPr/>
          </p:nvSpPr>
          <p:spPr>
            <a:xfrm>
              <a:off x="1924555" y="1800808"/>
              <a:ext cx="439200" cy="2211355"/>
            </a:xfrm>
            <a:prstGeom prst="rect">
              <a:avLst/>
            </a:prstGeom>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2000" b="1" dirty="0">
                  <a:solidFill>
                    <a:schemeClr val="tx1"/>
                  </a:solidFill>
                </a:rPr>
                <a:t>IMPORTANT</a:t>
              </a:r>
            </a:p>
          </p:txBody>
        </p:sp>
        <p:sp>
          <p:nvSpPr>
            <p:cNvPr id="11" name="Rectangle 10">
              <a:extLst>
                <a:ext uri="{FF2B5EF4-FFF2-40B4-BE49-F238E27FC236}">
                  <a16:creationId xmlns:a16="http://schemas.microsoft.com/office/drawing/2014/main" id="{F53E82EF-12D0-C077-9B1B-F1E84DE02E9F}"/>
                </a:ext>
              </a:extLst>
            </p:cNvPr>
            <p:cNvSpPr/>
            <p:nvPr/>
          </p:nvSpPr>
          <p:spPr>
            <a:xfrm>
              <a:off x="1924555" y="4012162"/>
              <a:ext cx="439200" cy="2211355"/>
            </a:xfrm>
            <a:prstGeom prst="rect">
              <a:avLst/>
            </a:prstGeom>
            <a:ln/>
          </p:spPr>
          <p:style>
            <a:lnRef idx="2">
              <a:schemeClr val="dk1"/>
            </a:lnRef>
            <a:fillRef idx="1">
              <a:schemeClr val="lt1"/>
            </a:fillRef>
            <a:effectRef idx="0">
              <a:schemeClr val="dk1"/>
            </a:effectRef>
            <a:fontRef idx="minor">
              <a:schemeClr val="dk1"/>
            </a:fontRef>
          </p:style>
          <p:txBody>
            <a:bodyPr vert="vert270" rtlCol="0" anchor="ctr"/>
            <a:lstStyle/>
            <a:p>
              <a:pPr algn="ctr"/>
              <a:r>
                <a:rPr lang="en-US" sz="2000" b="1" dirty="0">
                  <a:solidFill>
                    <a:schemeClr val="tx1"/>
                  </a:solidFill>
                </a:rPr>
                <a:t>NOT IMPORTANT</a:t>
              </a:r>
            </a:p>
          </p:txBody>
        </p:sp>
      </p:grpSp>
      <p:sp>
        <p:nvSpPr>
          <p:cNvPr id="13" name="Oval 12">
            <a:extLst>
              <a:ext uri="{FF2B5EF4-FFF2-40B4-BE49-F238E27FC236}">
                <a16:creationId xmlns:a16="http://schemas.microsoft.com/office/drawing/2014/main" id="{7E4114D1-6DCA-CE50-046D-65FDDDADDEF2}"/>
              </a:ext>
            </a:extLst>
          </p:cNvPr>
          <p:cNvSpPr/>
          <p:nvPr/>
        </p:nvSpPr>
        <p:spPr>
          <a:xfrm>
            <a:off x="4045998" y="2231003"/>
            <a:ext cx="1200539" cy="837743"/>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0D057A-95A0-8FEE-64E3-CC14F303911A}"/>
              </a:ext>
            </a:extLst>
          </p:cNvPr>
          <p:cNvSpPr/>
          <p:nvPr/>
        </p:nvSpPr>
        <p:spPr>
          <a:xfrm>
            <a:off x="7444791" y="2219154"/>
            <a:ext cx="1847461" cy="837743"/>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D8E103-D942-465E-960F-D2759B7A0CBD}"/>
              </a:ext>
            </a:extLst>
          </p:cNvPr>
          <p:cNvSpPr/>
          <p:nvPr/>
        </p:nvSpPr>
        <p:spPr>
          <a:xfrm>
            <a:off x="3517263" y="4303773"/>
            <a:ext cx="2258008" cy="114300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1CD9D4A-2CB6-14D0-9A10-5F481B7C31A7}"/>
              </a:ext>
            </a:extLst>
          </p:cNvPr>
          <p:cNvSpPr/>
          <p:nvPr/>
        </p:nvSpPr>
        <p:spPr>
          <a:xfrm>
            <a:off x="7444790" y="4427319"/>
            <a:ext cx="1847461" cy="837743"/>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517;p32">
            <a:extLst>
              <a:ext uri="{FF2B5EF4-FFF2-40B4-BE49-F238E27FC236}">
                <a16:creationId xmlns:a16="http://schemas.microsoft.com/office/drawing/2014/main" id="{7E3FCD53-4CC3-9C87-38C2-E997BA6FA095}"/>
              </a:ext>
            </a:extLst>
          </p:cNvPr>
          <p:cNvSpPr txBox="1"/>
          <p:nvPr/>
        </p:nvSpPr>
        <p:spPr>
          <a:xfrm>
            <a:off x="5155181" y="1689609"/>
            <a:ext cx="11022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tx2"/>
                </a:solidFill>
                <a:sym typeface="Arial"/>
              </a:rPr>
              <a:t>MITs</a:t>
            </a:r>
            <a:endParaRPr b="1" dirty="0">
              <a:solidFill>
                <a:schemeClr val="tx2"/>
              </a:solidFill>
            </a:endParaRPr>
          </a:p>
        </p:txBody>
      </p:sp>
      <p:sp>
        <p:nvSpPr>
          <p:cNvPr id="19" name="Google Shape;518;p32">
            <a:extLst>
              <a:ext uri="{FF2B5EF4-FFF2-40B4-BE49-F238E27FC236}">
                <a16:creationId xmlns:a16="http://schemas.microsoft.com/office/drawing/2014/main" id="{D80881F5-BF5E-2D9B-059F-5379C07DA9E6}"/>
              </a:ext>
            </a:extLst>
          </p:cNvPr>
          <p:cNvSpPr txBox="1"/>
          <p:nvPr/>
        </p:nvSpPr>
        <p:spPr>
          <a:xfrm>
            <a:off x="7133025" y="5372346"/>
            <a:ext cx="281626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tx2"/>
                </a:solidFill>
                <a:latin typeface="Arial"/>
                <a:ea typeface="Arial"/>
                <a:cs typeface="Arial"/>
                <a:sym typeface="Arial"/>
              </a:rPr>
              <a:t>Should you do it?</a:t>
            </a:r>
            <a:endParaRPr dirty="0">
              <a:solidFill>
                <a:schemeClr val="tx2"/>
              </a:solidFill>
            </a:endParaRPr>
          </a:p>
        </p:txBody>
      </p:sp>
    </p:spTree>
    <p:extLst>
      <p:ext uri="{BB962C8B-B14F-4D97-AF65-F5344CB8AC3E}">
        <p14:creationId xmlns:p14="http://schemas.microsoft.com/office/powerpoint/2010/main" val="324173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
          <p:cNvSpPr txBox="1"/>
          <p:nvPr/>
        </p:nvSpPr>
        <p:spPr>
          <a:xfrm>
            <a:off x="2346214" y="2428635"/>
            <a:ext cx="7499570" cy="1210509"/>
          </a:xfrm>
          <a:prstGeom prst="rect">
            <a:avLst/>
          </a:prstGeom>
          <a:noFill/>
          <a:ln>
            <a:noFill/>
          </a:ln>
        </p:spPr>
        <p:txBody>
          <a:bodyPr spcFirstLastPara="1" wrap="square" lIns="51425" tIns="25700" rIns="51425" bIns="25700" anchor="b" anchorCtr="0">
            <a:noAutofit/>
          </a:bodyPr>
          <a:lstStyle/>
          <a:p>
            <a:pPr marL="8037" marR="0" lvl="0" indent="-8037" algn="just" rtl="0">
              <a:lnSpc>
                <a:spcPct val="100000"/>
              </a:lnSpc>
              <a:spcBef>
                <a:spcPts val="0"/>
              </a:spcBef>
              <a:spcAft>
                <a:spcPts val="0"/>
              </a:spcAft>
              <a:buClr>
                <a:schemeClr val="lt1"/>
              </a:buClr>
              <a:buSzPts val="1800"/>
              <a:buFont typeface="Arial"/>
              <a:buNone/>
            </a:pPr>
            <a:r>
              <a:rPr lang="en-US" sz="2000" b="0" i="0" u="none" strike="noStrike" cap="none" dirty="0">
                <a:solidFill>
                  <a:schemeClr val="tx1">
                    <a:lumMod val="65000"/>
                    <a:lumOff val="35000"/>
                  </a:schemeClr>
                </a:solidFill>
                <a:latin typeface="Arial"/>
                <a:ea typeface="Arial"/>
                <a:cs typeface="Arial"/>
                <a:sym typeface="Arial"/>
              </a:rPr>
              <a:t>This educational activity is protected by U.S. and international copyright laws. Reproduction, distribution, display, and use of the educational activity without written permission of the presenter is prohibited.© The Engineering Management Institute/The Engineering Career Coach 2024.</a:t>
            </a:r>
            <a:endParaRPr sz="2000" dirty="0">
              <a:solidFill>
                <a:schemeClr val="tx1">
                  <a:lumMod val="65000"/>
                  <a:lumOff val="35000"/>
                </a:schemeClr>
              </a:solidFill>
            </a:endParaRPr>
          </a:p>
        </p:txBody>
      </p:sp>
      <p:sp>
        <p:nvSpPr>
          <p:cNvPr id="234" name="Google Shape;234;p3"/>
          <p:cNvSpPr txBox="1"/>
          <p:nvPr/>
        </p:nvSpPr>
        <p:spPr>
          <a:xfrm>
            <a:off x="3835391" y="427904"/>
            <a:ext cx="4521215" cy="121050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5085"/>
              </a:buClr>
              <a:buSzPts val="3200"/>
              <a:buFont typeface="Arial"/>
              <a:buNone/>
            </a:pPr>
            <a:r>
              <a:rPr lang="en-US" sz="3600" b="1" i="0" u="none" strike="noStrike" cap="none" dirty="0">
                <a:solidFill>
                  <a:srgbClr val="005085"/>
                </a:solidFill>
                <a:latin typeface="Arial"/>
                <a:ea typeface="Arial"/>
                <a:cs typeface="Arial"/>
                <a:sym typeface="Arial"/>
              </a:rPr>
              <a:t>Copyright Materials</a:t>
            </a:r>
            <a:endParaRPr sz="20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E1C701-0245-391E-84DB-81DEB9A63DCE}"/>
              </a:ext>
            </a:extLst>
          </p:cNvPr>
          <p:cNvSpPr txBox="1"/>
          <p:nvPr/>
        </p:nvSpPr>
        <p:spPr>
          <a:xfrm>
            <a:off x="-794684" y="403560"/>
            <a:ext cx="9162662" cy="707886"/>
          </a:xfrm>
          <a:prstGeom prst="rect">
            <a:avLst/>
          </a:prstGeom>
          <a:noFill/>
        </p:spPr>
        <p:txBody>
          <a:bodyPr wrap="square" rtlCol="0">
            <a:spAutoFit/>
          </a:bodyPr>
          <a:lstStyle/>
          <a:p>
            <a:pPr algn="ctr"/>
            <a:r>
              <a:rPr lang="en-US" sz="4000" b="1" dirty="0">
                <a:solidFill>
                  <a:schemeClr val="accent1">
                    <a:lumMod val="50000"/>
                  </a:schemeClr>
                </a:solidFill>
                <a:latin typeface="+mj-lt"/>
              </a:rPr>
              <a:t>80/20 Chart</a:t>
            </a:r>
          </a:p>
        </p:txBody>
      </p:sp>
      <p:sp>
        <p:nvSpPr>
          <p:cNvPr id="4" name="Rectangle 3">
            <a:extLst>
              <a:ext uri="{FF2B5EF4-FFF2-40B4-BE49-F238E27FC236}">
                <a16:creationId xmlns:a16="http://schemas.microsoft.com/office/drawing/2014/main" id="{FC5B1EB2-6EFD-208B-4D0B-93D26FFC791E}"/>
              </a:ext>
            </a:extLst>
          </p:cNvPr>
          <p:cNvSpPr/>
          <p:nvPr/>
        </p:nvSpPr>
        <p:spPr>
          <a:xfrm>
            <a:off x="2363755" y="1800808"/>
            <a:ext cx="3732245" cy="221135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600" b="1" dirty="0">
                <a:solidFill>
                  <a:schemeClr val="tx2"/>
                </a:solidFill>
              </a:rPr>
              <a:t>HIGH EFFORT</a:t>
            </a:r>
          </a:p>
          <a:p>
            <a:pPr algn="ctr"/>
            <a:r>
              <a:rPr lang="en-US" sz="2600" b="1" dirty="0">
                <a:solidFill>
                  <a:schemeClr val="tx2"/>
                </a:solidFill>
              </a:rPr>
              <a:t>LOW IMPACT</a:t>
            </a:r>
          </a:p>
        </p:txBody>
      </p:sp>
      <p:sp>
        <p:nvSpPr>
          <p:cNvPr id="5" name="Rectangle 4">
            <a:extLst>
              <a:ext uri="{FF2B5EF4-FFF2-40B4-BE49-F238E27FC236}">
                <a16:creationId xmlns:a16="http://schemas.microsoft.com/office/drawing/2014/main" id="{FE9AFC24-B51B-CBAB-4C82-229BA3897D7A}"/>
              </a:ext>
            </a:extLst>
          </p:cNvPr>
          <p:cNvSpPr/>
          <p:nvPr/>
        </p:nvSpPr>
        <p:spPr>
          <a:xfrm>
            <a:off x="6096000" y="4012161"/>
            <a:ext cx="3732245" cy="221135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600" b="1" dirty="0">
                <a:solidFill>
                  <a:schemeClr val="tx2"/>
                </a:solidFill>
              </a:rPr>
              <a:t>LOW EFFORT</a:t>
            </a:r>
          </a:p>
          <a:p>
            <a:pPr algn="ctr"/>
            <a:r>
              <a:rPr lang="en-US" sz="2600" b="1" dirty="0">
                <a:solidFill>
                  <a:schemeClr val="tx2"/>
                </a:solidFill>
              </a:rPr>
              <a:t>HIGH IMPACT</a:t>
            </a:r>
          </a:p>
        </p:txBody>
      </p:sp>
      <p:sp>
        <p:nvSpPr>
          <p:cNvPr id="6" name="Rectangle 5">
            <a:extLst>
              <a:ext uri="{FF2B5EF4-FFF2-40B4-BE49-F238E27FC236}">
                <a16:creationId xmlns:a16="http://schemas.microsoft.com/office/drawing/2014/main" id="{E1804FF9-9D7F-E7B7-120C-AFE475E64BF3}"/>
              </a:ext>
            </a:extLst>
          </p:cNvPr>
          <p:cNvSpPr/>
          <p:nvPr/>
        </p:nvSpPr>
        <p:spPr>
          <a:xfrm>
            <a:off x="6096000" y="1800808"/>
            <a:ext cx="3732245" cy="221135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b="1" dirty="0">
                <a:solidFill>
                  <a:schemeClr val="tx2"/>
                </a:solidFill>
              </a:rPr>
              <a:t>HIGH EFFORT </a:t>
            </a:r>
          </a:p>
          <a:p>
            <a:pPr algn="ctr"/>
            <a:r>
              <a:rPr lang="en-US" sz="2600" b="1" dirty="0">
                <a:solidFill>
                  <a:schemeClr val="tx2"/>
                </a:solidFill>
              </a:rPr>
              <a:t>HIGH IMPACT</a:t>
            </a:r>
          </a:p>
        </p:txBody>
      </p:sp>
      <p:sp>
        <p:nvSpPr>
          <p:cNvPr id="7" name="Rectangle 6">
            <a:extLst>
              <a:ext uri="{FF2B5EF4-FFF2-40B4-BE49-F238E27FC236}">
                <a16:creationId xmlns:a16="http://schemas.microsoft.com/office/drawing/2014/main" id="{F8826C2C-FB6C-361C-8218-B9E710665A3F}"/>
              </a:ext>
            </a:extLst>
          </p:cNvPr>
          <p:cNvSpPr/>
          <p:nvPr/>
        </p:nvSpPr>
        <p:spPr>
          <a:xfrm>
            <a:off x="2363755" y="4012163"/>
            <a:ext cx="3732245" cy="221135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b="1" dirty="0">
                <a:solidFill>
                  <a:schemeClr val="tx2"/>
                </a:solidFill>
              </a:rPr>
              <a:t>LOW EFFORT</a:t>
            </a:r>
          </a:p>
          <a:p>
            <a:pPr algn="ctr"/>
            <a:r>
              <a:rPr lang="en-US" sz="2600" b="1" dirty="0">
                <a:solidFill>
                  <a:schemeClr val="tx2"/>
                </a:solidFill>
              </a:rPr>
              <a:t>LOW IMPACT</a:t>
            </a:r>
          </a:p>
        </p:txBody>
      </p:sp>
      <p:sp>
        <p:nvSpPr>
          <p:cNvPr id="8" name="Rectangle 7">
            <a:extLst>
              <a:ext uri="{FF2B5EF4-FFF2-40B4-BE49-F238E27FC236}">
                <a16:creationId xmlns:a16="http://schemas.microsoft.com/office/drawing/2014/main" id="{374A44B4-610F-E811-E063-974B7AE5E2A0}"/>
              </a:ext>
            </a:extLst>
          </p:cNvPr>
          <p:cNvSpPr/>
          <p:nvPr/>
        </p:nvSpPr>
        <p:spPr>
          <a:xfrm>
            <a:off x="2363755" y="1362269"/>
            <a:ext cx="3732245" cy="438539"/>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solidFill>
                  <a:schemeClr val="bg1"/>
                </a:solidFill>
              </a:rPr>
              <a:t>LOW IMPACT</a:t>
            </a:r>
          </a:p>
        </p:txBody>
      </p:sp>
      <p:sp>
        <p:nvSpPr>
          <p:cNvPr id="9" name="Rectangle 8">
            <a:extLst>
              <a:ext uri="{FF2B5EF4-FFF2-40B4-BE49-F238E27FC236}">
                <a16:creationId xmlns:a16="http://schemas.microsoft.com/office/drawing/2014/main" id="{911E9C4D-F310-D987-0EE3-FF7BD2948D54}"/>
              </a:ext>
            </a:extLst>
          </p:cNvPr>
          <p:cNvSpPr/>
          <p:nvPr/>
        </p:nvSpPr>
        <p:spPr>
          <a:xfrm>
            <a:off x="6096000" y="1362269"/>
            <a:ext cx="3732245" cy="438539"/>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solidFill>
                  <a:schemeClr val="bg1"/>
                </a:solidFill>
              </a:rPr>
              <a:t>HIGH IMPACT</a:t>
            </a:r>
          </a:p>
        </p:txBody>
      </p:sp>
      <p:sp>
        <p:nvSpPr>
          <p:cNvPr id="10" name="Rectangle 9">
            <a:extLst>
              <a:ext uri="{FF2B5EF4-FFF2-40B4-BE49-F238E27FC236}">
                <a16:creationId xmlns:a16="http://schemas.microsoft.com/office/drawing/2014/main" id="{46788A56-DC17-3F13-0DA7-42A619CB03B1}"/>
              </a:ext>
            </a:extLst>
          </p:cNvPr>
          <p:cNvSpPr/>
          <p:nvPr/>
        </p:nvSpPr>
        <p:spPr>
          <a:xfrm>
            <a:off x="1924555" y="1800808"/>
            <a:ext cx="439200" cy="2211355"/>
          </a:xfrm>
          <a:prstGeom prst="rect">
            <a:avLst/>
          </a:prstGeom>
          <a:ln/>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n-US" sz="2000" b="1" dirty="0">
                <a:solidFill>
                  <a:schemeClr val="bg1"/>
                </a:solidFill>
              </a:rPr>
              <a:t>HIGH EFFORT</a:t>
            </a:r>
          </a:p>
        </p:txBody>
      </p:sp>
      <p:sp>
        <p:nvSpPr>
          <p:cNvPr id="11" name="Rectangle 10">
            <a:extLst>
              <a:ext uri="{FF2B5EF4-FFF2-40B4-BE49-F238E27FC236}">
                <a16:creationId xmlns:a16="http://schemas.microsoft.com/office/drawing/2014/main" id="{F53E82EF-12D0-C077-9B1B-F1E84DE02E9F}"/>
              </a:ext>
            </a:extLst>
          </p:cNvPr>
          <p:cNvSpPr/>
          <p:nvPr/>
        </p:nvSpPr>
        <p:spPr>
          <a:xfrm>
            <a:off x="1924555" y="4012162"/>
            <a:ext cx="439200" cy="2211355"/>
          </a:xfrm>
          <a:prstGeom prst="rect">
            <a:avLst/>
          </a:prstGeom>
          <a:ln/>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n-US" sz="2000" b="1" dirty="0">
                <a:solidFill>
                  <a:schemeClr val="bg1"/>
                </a:solidFill>
              </a:rPr>
              <a:t>LOW EFFORT</a:t>
            </a:r>
          </a:p>
        </p:txBody>
      </p:sp>
      <p:sp>
        <p:nvSpPr>
          <p:cNvPr id="12" name="Google Shape;528;p33">
            <a:extLst>
              <a:ext uri="{FF2B5EF4-FFF2-40B4-BE49-F238E27FC236}">
                <a16:creationId xmlns:a16="http://schemas.microsoft.com/office/drawing/2014/main" id="{808FE673-10B1-4CA2-214B-74B5F8D23F03}"/>
              </a:ext>
            </a:extLst>
          </p:cNvPr>
          <p:cNvSpPr txBox="1"/>
          <p:nvPr/>
        </p:nvSpPr>
        <p:spPr>
          <a:xfrm>
            <a:off x="8725954" y="1856439"/>
            <a:ext cx="11022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E5B74A"/>
                </a:solidFill>
                <a:latin typeface="Arial"/>
                <a:ea typeface="Arial"/>
                <a:cs typeface="Arial"/>
                <a:sym typeface="Arial"/>
              </a:rPr>
              <a:t>MITs</a:t>
            </a:r>
            <a:endParaRPr dirty="0"/>
          </a:p>
        </p:txBody>
      </p:sp>
      <p:sp>
        <p:nvSpPr>
          <p:cNvPr id="20" name="Google Shape;527;p33">
            <a:extLst>
              <a:ext uri="{FF2B5EF4-FFF2-40B4-BE49-F238E27FC236}">
                <a16:creationId xmlns:a16="http://schemas.microsoft.com/office/drawing/2014/main" id="{EF52E4EA-6944-A211-6A47-CC4E312710C3}"/>
              </a:ext>
            </a:extLst>
          </p:cNvPr>
          <p:cNvSpPr txBox="1"/>
          <p:nvPr/>
        </p:nvSpPr>
        <p:spPr>
          <a:xfrm>
            <a:off x="8725953" y="4189092"/>
            <a:ext cx="11022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005085"/>
                </a:solidFill>
                <a:latin typeface="Arial"/>
                <a:ea typeface="Arial"/>
                <a:cs typeface="Arial"/>
                <a:sym typeface="Arial"/>
              </a:rPr>
              <a:t>MITs</a:t>
            </a:r>
            <a:endParaRPr dirty="0"/>
          </a:p>
        </p:txBody>
      </p:sp>
      <p:sp>
        <p:nvSpPr>
          <p:cNvPr id="21" name="Rectangle: Rounded Corners 20">
            <a:extLst>
              <a:ext uri="{FF2B5EF4-FFF2-40B4-BE49-F238E27FC236}">
                <a16:creationId xmlns:a16="http://schemas.microsoft.com/office/drawing/2014/main" id="{5CA4DD01-CE1C-AF87-CBF0-D48CC77ADDF0}"/>
              </a:ext>
            </a:extLst>
          </p:cNvPr>
          <p:cNvSpPr/>
          <p:nvPr/>
        </p:nvSpPr>
        <p:spPr>
          <a:xfrm>
            <a:off x="5676122" y="510378"/>
            <a:ext cx="4236098" cy="567927"/>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bg1"/>
                </a:solidFill>
              </a:rPr>
              <a:t>Effort vs Impact</a:t>
            </a:r>
          </a:p>
        </p:txBody>
      </p:sp>
    </p:spTree>
    <p:extLst>
      <p:ext uri="{BB962C8B-B14F-4D97-AF65-F5344CB8AC3E}">
        <p14:creationId xmlns:p14="http://schemas.microsoft.com/office/powerpoint/2010/main" val="36391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34" descr="Text, whiteboard&#10;&#10;Description automatically generated"/>
          <p:cNvPicPr preferRelativeResize="0"/>
          <p:nvPr/>
        </p:nvPicPr>
        <p:blipFill rotWithShape="1">
          <a:blip r:embed="rId3">
            <a:alphaModFix amt="35000"/>
          </a:blip>
          <a:srcRect t="3016"/>
          <a:stretch/>
        </p:blipFill>
        <p:spPr>
          <a:xfrm>
            <a:off x="20" y="10"/>
            <a:ext cx="12191980" cy="6857990"/>
          </a:xfrm>
          <a:prstGeom prst="rect">
            <a:avLst/>
          </a:prstGeom>
          <a:noFill/>
          <a:ln>
            <a:noFill/>
          </a:ln>
        </p:spPr>
      </p:pic>
      <p:sp>
        <p:nvSpPr>
          <p:cNvPr id="2" name="Rectangle 1">
            <a:extLst>
              <a:ext uri="{FF2B5EF4-FFF2-40B4-BE49-F238E27FC236}">
                <a16:creationId xmlns:a16="http://schemas.microsoft.com/office/drawing/2014/main" id="{227C1675-A0D0-3025-D09E-07DA0F987C98}"/>
              </a:ext>
            </a:extLst>
          </p:cNvPr>
          <p:cNvSpPr/>
          <p:nvPr/>
        </p:nvSpPr>
        <p:spPr>
          <a:xfrm>
            <a:off x="3071446" y="164123"/>
            <a:ext cx="6025662" cy="523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Google Shape;535;p34"/>
          <p:cNvSpPr txBox="1">
            <a:spLocks noGrp="1"/>
          </p:cNvSpPr>
          <p:nvPr>
            <p:ph type="title" idx="4294967295"/>
          </p:nvPr>
        </p:nvSpPr>
        <p:spPr>
          <a:xfrm>
            <a:off x="2483223" y="76483"/>
            <a:ext cx="7226300" cy="698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4000" b="1" dirty="0">
                <a:effectLst>
                  <a:outerShdw blurRad="38100" dist="38100" dir="2700000" algn="tl">
                    <a:srgbClr val="000000">
                      <a:alpha val="43137"/>
                    </a:srgbClr>
                  </a:outerShdw>
                </a:effectLst>
              </a:rPr>
              <a:t>2.3 Prioritize MIT Completion</a:t>
            </a:r>
            <a:endParaRPr sz="4000" b="1" dirty="0">
              <a:effectLst>
                <a:outerShdw blurRad="38100" dist="38100" dir="2700000" algn="tl">
                  <a:srgbClr val="000000">
                    <a:alpha val="43137"/>
                  </a:srgbClr>
                </a:outerShdw>
              </a:effectLst>
            </a:endParaRPr>
          </a:p>
        </p:txBody>
      </p:sp>
      <p:sp>
        <p:nvSpPr>
          <p:cNvPr id="536" name="Google Shape;536;p34"/>
          <p:cNvSpPr txBox="1"/>
          <p:nvPr/>
        </p:nvSpPr>
        <p:spPr>
          <a:xfrm>
            <a:off x="2483223" y="6060990"/>
            <a:ext cx="722555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005085"/>
                </a:solidFill>
                <a:latin typeface="Arial"/>
                <a:ea typeface="Arial"/>
                <a:cs typeface="Arial"/>
                <a:sym typeface="Arial"/>
              </a:rPr>
              <a:t>Delegate when possible…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6"/>
                                        </p:tgtEl>
                                        <p:attrNameLst>
                                          <p:attrName>style.visibility</p:attrName>
                                        </p:attrNameLst>
                                      </p:cBhvr>
                                      <p:to>
                                        <p:strVal val="visible"/>
                                      </p:to>
                                    </p:set>
                                    <p:anim calcmode="lin" valueType="num">
                                      <p:cBhvr additive="base">
                                        <p:cTn id="7" dur="500"/>
                                        <p:tgtEl>
                                          <p:spTgt spid="5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35" descr="A person working on a computer&#10;&#10;Description automatically generated with low confidence"/>
          <p:cNvPicPr preferRelativeResize="0"/>
          <p:nvPr/>
        </p:nvPicPr>
        <p:blipFill rotWithShape="1">
          <a:blip r:embed="rId3">
            <a:alphaModFix amt="35000"/>
          </a:blip>
          <a:srcRect t="16365" b="1518"/>
          <a:stretch/>
        </p:blipFill>
        <p:spPr>
          <a:xfrm>
            <a:off x="20" y="10"/>
            <a:ext cx="12191980" cy="6857990"/>
          </a:xfrm>
          <a:prstGeom prst="rect">
            <a:avLst/>
          </a:prstGeom>
          <a:noFill/>
          <a:ln>
            <a:noFill/>
          </a:ln>
        </p:spPr>
      </p:pic>
      <p:sp>
        <p:nvSpPr>
          <p:cNvPr id="543" name="Google Shape;543;p35"/>
          <p:cNvSpPr txBox="1">
            <a:spLocks noGrp="1"/>
          </p:cNvSpPr>
          <p:nvPr>
            <p:ph type="title" idx="4294967295"/>
          </p:nvPr>
        </p:nvSpPr>
        <p:spPr>
          <a:xfrm>
            <a:off x="743918" y="696670"/>
            <a:ext cx="4463512" cy="2201513"/>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4000" b="1" dirty="0">
                <a:effectLst>
                  <a:outerShdw blurRad="38100" dist="38100" dir="2700000" algn="tl">
                    <a:srgbClr val="000000">
                      <a:alpha val="43137"/>
                    </a:srgbClr>
                  </a:outerShdw>
                </a:effectLst>
              </a:rPr>
              <a:t>2.4 Don’t let email dictate your schedule</a:t>
            </a:r>
            <a:endParaRPr sz="4000" b="1" dirty="0">
              <a:effectLst>
                <a:outerShdw blurRad="38100" dist="38100" dir="2700000" algn="tl">
                  <a:srgbClr val="000000">
                    <a:alpha val="43137"/>
                  </a:srgbClr>
                </a:outerShdw>
              </a:effectLst>
            </a:endParaRPr>
          </a:p>
        </p:txBody>
      </p:sp>
      <p:pic>
        <p:nvPicPr>
          <p:cNvPr id="544" name="Google Shape;544;p35" descr="A picture containing text, businesscard, envelope, screenshot&#10;&#10;Description automatically generated"/>
          <p:cNvPicPr preferRelativeResize="0"/>
          <p:nvPr/>
        </p:nvPicPr>
        <p:blipFill rotWithShape="1">
          <a:blip r:embed="rId4">
            <a:alphaModFix/>
          </a:blip>
          <a:srcRect/>
          <a:stretch/>
        </p:blipFill>
        <p:spPr>
          <a:xfrm>
            <a:off x="6472778" y="1201978"/>
            <a:ext cx="3173506" cy="4454044"/>
          </a:xfrm>
          <a:prstGeom prst="rect">
            <a:avLst/>
          </a:prstGeom>
          <a:noFill/>
          <a:ln w="41275" cap="flat" cmpd="sng">
            <a:solidFill>
              <a:srgbClr val="FF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36" descr="A sign on a window&#10;&#10;Description automatically generated with medium confidence"/>
          <p:cNvPicPr preferRelativeResize="0"/>
          <p:nvPr/>
        </p:nvPicPr>
        <p:blipFill rotWithShape="1">
          <a:blip r:embed="rId3">
            <a:alphaModFix/>
          </a:blip>
          <a:srcRect t="7176" b="8554"/>
          <a:stretch/>
        </p:blipFill>
        <p:spPr>
          <a:xfrm>
            <a:off x="20" y="10"/>
            <a:ext cx="12191980" cy="6857990"/>
          </a:xfrm>
          <a:prstGeom prst="rect">
            <a:avLst/>
          </a:prstGeom>
          <a:noFill/>
          <a:ln>
            <a:noFill/>
          </a:ln>
        </p:spPr>
      </p:pic>
      <p:sp>
        <p:nvSpPr>
          <p:cNvPr id="551" name="Google Shape;551;p36"/>
          <p:cNvSpPr txBox="1">
            <a:spLocks noGrp="1"/>
          </p:cNvSpPr>
          <p:nvPr>
            <p:ph type="title" idx="4294967295"/>
          </p:nvPr>
        </p:nvSpPr>
        <p:spPr>
          <a:xfrm>
            <a:off x="4464050" y="200321"/>
            <a:ext cx="3263900" cy="132556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4000" b="1" dirty="0">
                <a:effectLst>
                  <a:outerShdw blurRad="38100" dist="38100" dir="2700000" algn="tl">
                    <a:srgbClr val="000000">
                      <a:alpha val="43137"/>
                    </a:srgbClr>
                  </a:outerShdw>
                </a:effectLst>
              </a:rPr>
              <a:t>2.5 Meditate</a:t>
            </a:r>
            <a:endParaRPr sz="4000" b="1" dirty="0">
              <a:effectLst>
                <a:outerShdw blurRad="38100" dist="38100" dir="2700000" algn="tl">
                  <a:srgbClr val="000000">
                    <a:alpha val="43137"/>
                  </a:srgbClr>
                </a:outerShdw>
              </a:effectLst>
            </a:endParaRPr>
          </a:p>
        </p:txBody>
      </p:sp>
      <p:pic>
        <p:nvPicPr>
          <p:cNvPr id="552" name="Google Shape;552;p36" descr="Graphical user interface, application&#10;&#10;Description automatically generated"/>
          <p:cNvPicPr preferRelativeResize="0"/>
          <p:nvPr/>
        </p:nvPicPr>
        <p:blipFill rotWithShape="1">
          <a:blip r:embed="rId4">
            <a:alphaModFix/>
          </a:blip>
          <a:srcRect/>
          <a:stretch/>
        </p:blipFill>
        <p:spPr>
          <a:xfrm>
            <a:off x="9040274" y="1197144"/>
            <a:ext cx="2948506" cy="4463711"/>
          </a:xfrm>
          <a:prstGeom prst="rect">
            <a:avLst/>
          </a:prstGeom>
          <a:noFill/>
          <a:ln w="50800" cap="flat" cmpd="sng">
            <a:solidFill>
              <a:schemeClr val="l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37" descr="A person using a phone&#10;&#10;Description automatically generated with low confidence"/>
          <p:cNvPicPr preferRelativeResize="0"/>
          <p:nvPr/>
        </p:nvPicPr>
        <p:blipFill rotWithShape="1">
          <a:blip r:embed="rId3">
            <a:alphaModFix/>
          </a:blip>
          <a:srcRect b="15730"/>
          <a:stretch/>
        </p:blipFill>
        <p:spPr>
          <a:xfrm>
            <a:off x="20" y="10"/>
            <a:ext cx="12191980" cy="6857990"/>
          </a:xfrm>
          <a:prstGeom prst="rect">
            <a:avLst/>
          </a:prstGeom>
          <a:noFill/>
          <a:ln>
            <a:noFill/>
          </a:ln>
        </p:spPr>
      </p:pic>
      <p:sp>
        <p:nvSpPr>
          <p:cNvPr id="560" name="Google Shape;560;p37"/>
          <p:cNvSpPr txBox="1"/>
          <p:nvPr/>
        </p:nvSpPr>
        <p:spPr>
          <a:xfrm>
            <a:off x="4184650" y="2685388"/>
            <a:ext cx="173990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0" dirty="0">
                <a:solidFill>
                  <a:srgbClr val="FF0000"/>
                </a:solidFill>
                <a:latin typeface="Arial"/>
                <a:ea typeface="Arial"/>
                <a:cs typeface="Arial"/>
                <a:sym typeface="Arial"/>
              </a:rPr>
              <a:t>X</a:t>
            </a:r>
            <a:endParaRPr dirty="0"/>
          </a:p>
        </p:txBody>
      </p:sp>
      <p:sp>
        <p:nvSpPr>
          <p:cNvPr id="5" name="Rectangle 4">
            <a:extLst>
              <a:ext uri="{FF2B5EF4-FFF2-40B4-BE49-F238E27FC236}">
                <a16:creationId xmlns:a16="http://schemas.microsoft.com/office/drawing/2014/main" id="{0F77CD0C-9B3F-C8FE-2401-A6D24E4F1E8F}"/>
              </a:ext>
            </a:extLst>
          </p:cNvPr>
          <p:cNvSpPr/>
          <p:nvPr/>
        </p:nvSpPr>
        <p:spPr>
          <a:xfrm>
            <a:off x="353645" y="5263623"/>
            <a:ext cx="9766748" cy="1200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216AC3C-51C1-324A-7BFE-DEA9F58DF473}"/>
              </a:ext>
            </a:extLst>
          </p:cNvPr>
          <p:cNvSpPr txBox="1"/>
          <p:nvPr/>
        </p:nvSpPr>
        <p:spPr>
          <a:xfrm>
            <a:off x="353645" y="5509845"/>
            <a:ext cx="10991114" cy="707886"/>
          </a:xfrm>
          <a:prstGeom prst="rect">
            <a:avLst/>
          </a:prstGeom>
          <a:noFill/>
        </p:spPr>
        <p:txBody>
          <a:bodyPr wrap="square" rtlCol="0">
            <a:spAutoFit/>
          </a:bodyPr>
          <a:lstStyle/>
          <a:p>
            <a:r>
              <a:rPr lang="en-US" sz="4000" b="1" dirty="0">
                <a:solidFill>
                  <a:schemeClr val="tx1"/>
                </a:solidFill>
                <a:effectLst>
                  <a:outerShdw blurRad="38100" dist="38100" dir="2700000" algn="tl">
                    <a:srgbClr val="000000">
                      <a:alpha val="43137"/>
                    </a:srgbClr>
                  </a:outerShdw>
                </a:effectLst>
              </a:rPr>
              <a:t>2.6 Put yourself in a position to FOCUS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38" descr="Text&#10;&#10;Description automatically generated"/>
          <p:cNvPicPr preferRelativeResize="0"/>
          <p:nvPr/>
        </p:nvPicPr>
        <p:blipFill rotWithShape="1">
          <a:blip r:embed="rId3">
            <a:alphaModFix amt="35000"/>
          </a:blip>
          <a:srcRect t="5460" b="15034"/>
          <a:stretch/>
        </p:blipFill>
        <p:spPr>
          <a:xfrm>
            <a:off x="20" y="10"/>
            <a:ext cx="12191980" cy="6857990"/>
          </a:xfrm>
          <a:prstGeom prst="rect">
            <a:avLst/>
          </a:prstGeom>
          <a:noFill/>
          <a:ln>
            <a:noFill/>
          </a:ln>
        </p:spPr>
      </p:pic>
      <p:sp>
        <p:nvSpPr>
          <p:cNvPr id="567" name="Google Shape;567;p38"/>
          <p:cNvSpPr txBox="1">
            <a:spLocks noGrp="1"/>
          </p:cNvSpPr>
          <p:nvPr>
            <p:ph type="title" idx="4294967295"/>
          </p:nvPr>
        </p:nvSpPr>
        <p:spPr>
          <a:xfrm>
            <a:off x="573436" y="1008896"/>
            <a:ext cx="9887919" cy="792163"/>
          </a:xfrm>
          <a:prstGeom prst="rect">
            <a:avLst/>
          </a:prstGeom>
          <a:solidFill>
            <a:schemeClr val="lt2">
              <a:alpha val="41960"/>
            </a:schemeClr>
          </a:solid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4000" b="1" dirty="0">
                <a:effectLst>
                  <a:outerShdw blurRad="38100" dist="38100" dir="2700000" algn="tl">
                    <a:srgbClr val="000000">
                      <a:alpha val="43137"/>
                    </a:srgbClr>
                  </a:outerShdw>
                </a:effectLst>
              </a:rPr>
              <a:t>2.7 Create urgency through deadlines</a:t>
            </a:r>
            <a:endParaRPr sz="4000" b="1" dirty="0">
              <a:effectLst>
                <a:outerShdw blurRad="38100" dist="38100" dir="2700000" algn="tl">
                  <a:srgbClr val="000000">
                    <a:alpha val="43137"/>
                  </a:srgbClr>
                </a:outerShdw>
              </a:effectLs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9"/>
          <p:cNvSpPr txBox="1"/>
          <p:nvPr/>
        </p:nvSpPr>
        <p:spPr>
          <a:xfrm>
            <a:off x="1886420" y="335920"/>
            <a:ext cx="8419160" cy="7269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Arial"/>
              <a:buNone/>
            </a:pPr>
            <a:r>
              <a:rPr lang="en-US" sz="3600" b="1" dirty="0">
                <a:solidFill>
                  <a:schemeClr val="tx2"/>
                </a:solidFill>
                <a:effectLst>
                  <a:outerShdw blurRad="38100" dist="38100" dir="2700000" algn="tl">
                    <a:srgbClr val="000000">
                      <a:alpha val="43137"/>
                    </a:srgbClr>
                  </a:outerShdw>
                </a:effectLst>
                <a:latin typeface="Arial"/>
                <a:ea typeface="Arial"/>
                <a:cs typeface="Arial"/>
                <a:sym typeface="Arial"/>
              </a:rPr>
              <a:t>Summary: Rule # 2- Remain Focused</a:t>
            </a:r>
            <a:endParaRPr sz="2000" dirty="0">
              <a:solidFill>
                <a:schemeClr val="tx2"/>
              </a:solidFill>
              <a:effectLst>
                <a:outerShdw blurRad="38100" dist="38100" dir="2700000" algn="tl">
                  <a:srgbClr val="000000">
                    <a:alpha val="43137"/>
                  </a:srgbClr>
                </a:outerShdw>
              </a:effectLst>
            </a:endParaRPr>
          </a:p>
        </p:txBody>
      </p:sp>
      <p:sp>
        <p:nvSpPr>
          <p:cNvPr id="574" name="Google Shape;574;p39"/>
          <p:cNvSpPr txBox="1"/>
          <p:nvPr/>
        </p:nvSpPr>
        <p:spPr>
          <a:xfrm>
            <a:off x="2521850" y="1252764"/>
            <a:ext cx="7783730" cy="5269316"/>
          </a:xfrm>
          <a:prstGeom prst="rect">
            <a:avLst/>
          </a:prstGeom>
          <a:noFill/>
          <a:ln>
            <a:noFill/>
          </a:ln>
        </p:spPr>
        <p:txBody>
          <a:bodyPr spcFirstLastPara="1" wrap="square" lIns="91425" tIns="45700" rIns="91425" bIns="45700" anchor="t" anchorCtr="0">
            <a:normAutofit fontScale="92500" lnSpcReduction="10000"/>
          </a:bodyPr>
          <a:lstStyle/>
          <a:p>
            <a:pPr marL="514350" marR="0" lvl="0" indent="-514350" algn="l" rtl="0">
              <a:lnSpc>
                <a:spcPct val="150000"/>
              </a:lnSpc>
              <a:spcBef>
                <a:spcPts val="0"/>
              </a:spcBef>
              <a:spcAft>
                <a:spcPts val="0"/>
              </a:spcAft>
              <a:buClr>
                <a:schemeClr val="dk1"/>
              </a:buClr>
              <a:buSzPct val="100000"/>
              <a:buFont typeface="Arial"/>
              <a:buAutoNum type="arabicPeriod"/>
            </a:pPr>
            <a:r>
              <a:rPr lang="en-US" sz="3200" dirty="0">
                <a:solidFill>
                  <a:schemeClr val="dk1"/>
                </a:solidFill>
                <a:latin typeface="Arial"/>
                <a:ea typeface="Arial"/>
                <a:cs typeface="Arial"/>
                <a:sym typeface="Arial"/>
              </a:rPr>
              <a:t>Create consistency through routines</a:t>
            </a:r>
            <a:endParaRPr dirty="0"/>
          </a:p>
          <a:p>
            <a:pPr marL="514350" marR="0" lvl="0" indent="-514350" algn="l" rtl="0">
              <a:lnSpc>
                <a:spcPct val="150000"/>
              </a:lnSpc>
              <a:spcBef>
                <a:spcPts val="563"/>
              </a:spcBef>
              <a:spcAft>
                <a:spcPts val="0"/>
              </a:spcAft>
              <a:buClr>
                <a:schemeClr val="dk1"/>
              </a:buClr>
              <a:buSzPct val="100000"/>
              <a:buFont typeface="Arial"/>
              <a:buAutoNum type="arabicPeriod"/>
            </a:pPr>
            <a:r>
              <a:rPr lang="en-US" sz="3200" dirty="0">
                <a:solidFill>
                  <a:schemeClr val="dk1"/>
                </a:solidFill>
                <a:latin typeface="Arial"/>
                <a:ea typeface="Arial"/>
                <a:cs typeface="Arial"/>
                <a:sym typeface="Arial"/>
              </a:rPr>
              <a:t>Establish your daily MITs</a:t>
            </a:r>
            <a:endParaRPr dirty="0"/>
          </a:p>
          <a:p>
            <a:pPr marL="514350" marR="0" lvl="0" indent="-514350" algn="l" rtl="0">
              <a:lnSpc>
                <a:spcPct val="150000"/>
              </a:lnSpc>
              <a:spcBef>
                <a:spcPts val="563"/>
              </a:spcBef>
              <a:spcAft>
                <a:spcPts val="0"/>
              </a:spcAft>
              <a:buClr>
                <a:schemeClr val="dk1"/>
              </a:buClr>
              <a:buSzPct val="100000"/>
              <a:buFont typeface="Arial"/>
              <a:buAutoNum type="arabicPeriod"/>
            </a:pPr>
            <a:r>
              <a:rPr lang="en-US" sz="3200" dirty="0">
                <a:solidFill>
                  <a:schemeClr val="dk1"/>
                </a:solidFill>
                <a:latin typeface="Arial"/>
                <a:ea typeface="Arial"/>
                <a:cs typeface="Arial"/>
                <a:sym typeface="Arial"/>
              </a:rPr>
              <a:t>Prioritize MIT completion </a:t>
            </a:r>
            <a:endParaRPr dirty="0"/>
          </a:p>
          <a:p>
            <a:pPr marL="514350" marR="0" lvl="0" indent="-514350" algn="l" rtl="0">
              <a:lnSpc>
                <a:spcPct val="150000"/>
              </a:lnSpc>
              <a:spcBef>
                <a:spcPts val="563"/>
              </a:spcBef>
              <a:spcAft>
                <a:spcPts val="0"/>
              </a:spcAft>
              <a:buClr>
                <a:schemeClr val="dk1"/>
              </a:buClr>
              <a:buSzPct val="100000"/>
              <a:buFont typeface="Arial"/>
              <a:buAutoNum type="arabicPeriod"/>
            </a:pPr>
            <a:r>
              <a:rPr lang="en-US" sz="3200" dirty="0">
                <a:solidFill>
                  <a:schemeClr val="dk1"/>
                </a:solidFill>
                <a:latin typeface="Arial"/>
                <a:ea typeface="Arial"/>
                <a:cs typeface="Arial"/>
                <a:sym typeface="Arial"/>
              </a:rPr>
              <a:t>Don’t let email dictate your schedule</a:t>
            </a:r>
            <a:endParaRPr dirty="0"/>
          </a:p>
          <a:p>
            <a:pPr marL="514350" marR="0" lvl="0" indent="-514350" algn="l" rtl="0">
              <a:lnSpc>
                <a:spcPct val="150000"/>
              </a:lnSpc>
              <a:spcBef>
                <a:spcPts val="563"/>
              </a:spcBef>
              <a:spcAft>
                <a:spcPts val="0"/>
              </a:spcAft>
              <a:buClr>
                <a:schemeClr val="dk1"/>
              </a:buClr>
              <a:buSzPct val="100000"/>
              <a:buFont typeface="Arial"/>
              <a:buAutoNum type="arabicPeriod"/>
            </a:pPr>
            <a:r>
              <a:rPr lang="en-US" sz="3200" dirty="0">
                <a:solidFill>
                  <a:schemeClr val="dk1"/>
                </a:solidFill>
                <a:latin typeface="Arial"/>
                <a:ea typeface="Arial"/>
                <a:cs typeface="Arial"/>
                <a:sym typeface="Arial"/>
              </a:rPr>
              <a:t>Meditate</a:t>
            </a:r>
            <a:endParaRPr dirty="0"/>
          </a:p>
          <a:p>
            <a:pPr marL="514350" marR="0" lvl="0" indent="-514350" algn="l" rtl="0">
              <a:lnSpc>
                <a:spcPct val="150000"/>
              </a:lnSpc>
              <a:spcBef>
                <a:spcPts val="563"/>
              </a:spcBef>
              <a:spcAft>
                <a:spcPts val="0"/>
              </a:spcAft>
              <a:buClr>
                <a:schemeClr val="dk1"/>
              </a:buClr>
              <a:buSzPct val="100000"/>
              <a:buFont typeface="Arial"/>
              <a:buAutoNum type="arabicPeriod"/>
            </a:pPr>
            <a:r>
              <a:rPr lang="en-US" sz="3200" dirty="0">
                <a:solidFill>
                  <a:schemeClr val="dk1"/>
                </a:solidFill>
                <a:latin typeface="Arial"/>
                <a:ea typeface="Arial"/>
                <a:cs typeface="Arial"/>
                <a:sym typeface="Arial"/>
              </a:rPr>
              <a:t>Put yourself in a position to focus</a:t>
            </a:r>
            <a:endParaRPr dirty="0"/>
          </a:p>
          <a:p>
            <a:pPr marL="514350" marR="0" lvl="0" indent="-514350" algn="l" rtl="0">
              <a:lnSpc>
                <a:spcPct val="150000"/>
              </a:lnSpc>
              <a:spcBef>
                <a:spcPts val="563"/>
              </a:spcBef>
              <a:spcAft>
                <a:spcPts val="0"/>
              </a:spcAft>
              <a:buClr>
                <a:schemeClr val="dk1"/>
              </a:buClr>
              <a:buSzPct val="100000"/>
              <a:buFont typeface="Arial"/>
              <a:buAutoNum type="arabicPeriod"/>
            </a:pPr>
            <a:r>
              <a:rPr lang="en-US" sz="3200" dirty="0">
                <a:solidFill>
                  <a:schemeClr val="dk1"/>
                </a:solidFill>
                <a:latin typeface="Arial"/>
                <a:ea typeface="Arial"/>
                <a:cs typeface="Arial"/>
                <a:sym typeface="Arial"/>
              </a:rPr>
              <a:t>Create urgency through deadlines  </a:t>
            </a:r>
            <a:endParaRPr dirty="0"/>
          </a:p>
          <a:p>
            <a:pPr marL="514350" marR="0" lvl="0" indent="-326390" algn="l" rtl="0">
              <a:lnSpc>
                <a:spcPct val="110000"/>
              </a:lnSpc>
              <a:spcBef>
                <a:spcPts val="563"/>
              </a:spcBef>
              <a:spcAft>
                <a:spcPts val="0"/>
              </a:spcAft>
              <a:buClr>
                <a:schemeClr val="dk1"/>
              </a:buClr>
              <a:buSzPct val="100000"/>
              <a:buFont typeface="Arial"/>
              <a:buNone/>
            </a:pPr>
            <a:endParaRPr sz="3200" dirty="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grpSp>
        <p:nvGrpSpPr>
          <p:cNvPr id="580" name="Google Shape;580;p40"/>
          <p:cNvGrpSpPr/>
          <p:nvPr/>
        </p:nvGrpSpPr>
        <p:grpSpPr>
          <a:xfrm>
            <a:off x="1459471" y="1355787"/>
            <a:ext cx="2682587" cy="4493591"/>
            <a:chOff x="467641" y="1999281"/>
            <a:chExt cx="2682587" cy="4493591"/>
          </a:xfrm>
        </p:grpSpPr>
        <p:sp>
          <p:nvSpPr>
            <p:cNvPr id="581" name="Google Shape;581;p40"/>
            <p:cNvSpPr/>
            <p:nvPr/>
          </p:nvSpPr>
          <p:spPr>
            <a:xfrm>
              <a:off x="467641"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solidFill>
              <a:srgbClr val="F2F2F2"/>
            </a:solidFill>
            <a:ln w="12700" cap="flat" cmpd="sng">
              <a:solidFill>
                <a:schemeClr val="lt1"/>
              </a:solidFill>
              <a:prstDash val="solid"/>
              <a:miter lim="800000"/>
              <a:headEnd type="none" w="sm" len="sm"/>
              <a:tailEnd type="none" w="sm" len="sm"/>
            </a:ln>
          </p:spPr>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D8D8D8"/>
                </a:buClr>
                <a:buSzPts val="3200"/>
                <a:buFont typeface="Arial"/>
                <a:buNone/>
              </a:pPr>
              <a:r>
                <a:rPr lang="en-US" sz="3200">
                  <a:solidFill>
                    <a:srgbClr val="D8D8D8"/>
                  </a:solidFill>
                  <a:latin typeface="Arial"/>
                  <a:ea typeface="Arial"/>
                  <a:cs typeface="Arial"/>
                  <a:sym typeface="Arial"/>
                </a:rPr>
                <a:t>Stay Organized</a:t>
              </a:r>
              <a:endParaRPr/>
            </a:p>
          </p:txBody>
        </p:sp>
        <p:sp>
          <p:nvSpPr>
            <p:cNvPr id="582" name="Google Shape;582;p40"/>
            <p:cNvSpPr/>
            <p:nvPr/>
          </p:nvSpPr>
          <p:spPr>
            <a:xfrm>
              <a:off x="894535" y="2102680"/>
              <a:ext cx="1828798" cy="1828798"/>
            </a:xfrm>
            <a:prstGeom prst="ellipse">
              <a:avLst/>
            </a:prstGeom>
            <a:blipFill rotWithShape="1">
              <a:blip r:embed="rId3">
                <a:alphaModFix/>
              </a:blip>
              <a:stretch>
                <a:fillRect l="-8942" t="891" r="-41056" b="-890"/>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40"/>
          <p:cNvSpPr txBox="1">
            <a:spLocks noGrp="1"/>
          </p:cNvSpPr>
          <p:nvPr>
            <p:ph type="title" idx="4294967295"/>
          </p:nvPr>
        </p:nvSpPr>
        <p:spPr>
          <a:xfrm>
            <a:off x="8181560" y="319647"/>
            <a:ext cx="2419350" cy="688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Font typeface="Arial"/>
              <a:buNone/>
            </a:pPr>
            <a:r>
              <a:rPr lang="en-US" sz="4000" b="1" dirty="0">
                <a:solidFill>
                  <a:schemeClr val="tx2"/>
                </a:solidFill>
              </a:rPr>
              <a:t>Rule #3</a:t>
            </a:r>
            <a:endParaRPr sz="4000" b="1" dirty="0">
              <a:solidFill>
                <a:schemeClr val="tx2"/>
              </a:solidFill>
            </a:endParaRPr>
          </a:p>
        </p:txBody>
      </p:sp>
      <p:grpSp>
        <p:nvGrpSpPr>
          <p:cNvPr id="584" name="Google Shape;584;p40"/>
          <p:cNvGrpSpPr/>
          <p:nvPr/>
        </p:nvGrpSpPr>
        <p:grpSpPr>
          <a:xfrm>
            <a:off x="4754706" y="1355787"/>
            <a:ext cx="2682587" cy="4493591"/>
            <a:chOff x="3230705" y="1999281"/>
            <a:chExt cx="2682587" cy="4493591"/>
          </a:xfrm>
        </p:grpSpPr>
        <p:sp>
          <p:nvSpPr>
            <p:cNvPr id="585" name="Google Shape;585;p40"/>
            <p:cNvSpPr/>
            <p:nvPr/>
          </p:nvSpPr>
          <p:spPr>
            <a:xfrm>
              <a:off x="3230705"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solidFill>
              <a:srgbClr val="F2F2F2"/>
            </a:solidFill>
            <a:ln w="12700" cap="flat" cmpd="sng">
              <a:solidFill>
                <a:schemeClr val="lt1"/>
              </a:solidFill>
              <a:prstDash val="solid"/>
              <a:miter lim="800000"/>
              <a:headEnd type="none" w="sm" len="sm"/>
              <a:tailEnd type="none" w="sm" len="sm"/>
            </a:ln>
          </p:spPr>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D8D8D8"/>
                </a:buClr>
                <a:buSzPts val="3200"/>
                <a:buFont typeface="Arial"/>
                <a:buNone/>
              </a:pPr>
              <a:r>
                <a:rPr lang="en-US" sz="3200">
                  <a:solidFill>
                    <a:srgbClr val="D8D8D8"/>
                  </a:solidFill>
                  <a:latin typeface="Arial"/>
                  <a:ea typeface="Arial"/>
                  <a:cs typeface="Arial"/>
                  <a:sym typeface="Arial"/>
                </a:rPr>
                <a:t>Remain Focused</a:t>
              </a:r>
              <a:endParaRPr/>
            </a:p>
          </p:txBody>
        </p:sp>
        <p:sp>
          <p:nvSpPr>
            <p:cNvPr id="586" name="Google Shape;586;p40"/>
            <p:cNvSpPr/>
            <p:nvPr/>
          </p:nvSpPr>
          <p:spPr>
            <a:xfrm>
              <a:off x="3657600" y="2102680"/>
              <a:ext cx="1828798" cy="1828798"/>
            </a:xfrm>
            <a:prstGeom prst="ellipse">
              <a:avLst/>
            </a:prstGeom>
            <a:blipFill rotWithShape="1">
              <a:blip r:embed="rId4">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40"/>
          <p:cNvGrpSpPr/>
          <p:nvPr/>
        </p:nvGrpSpPr>
        <p:grpSpPr>
          <a:xfrm>
            <a:off x="8049942" y="1355787"/>
            <a:ext cx="2682587" cy="4493591"/>
            <a:chOff x="5993770" y="1999281"/>
            <a:chExt cx="2682587" cy="4493591"/>
          </a:xfrm>
        </p:grpSpPr>
        <p:sp>
          <p:nvSpPr>
            <p:cNvPr id="588" name="Google Shape;588;p40"/>
            <p:cNvSpPr/>
            <p:nvPr/>
          </p:nvSpPr>
          <p:spPr>
            <a:xfrm>
              <a:off x="5993770"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E5B74A"/>
                </a:buClr>
                <a:buSzPts val="3200"/>
                <a:buFont typeface="Arial"/>
                <a:buNone/>
              </a:pPr>
              <a:r>
                <a:rPr lang="en-US" sz="3200" b="1" dirty="0">
                  <a:solidFill>
                    <a:schemeClr val="bg1"/>
                  </a:solidFill>
                  <a:effectLst>
                    <a:outerShdw blurRad="38100" dist="38100" dir="2700000" algn="tl">
                      <a:srgbClr val="000000">
                        <a:alpha val="43137"/>
                      </a:srgbClr>
                    </a:outerShdw>
                  </a:effectLst>
                  <a:latin typeface="Arial"/>
                  <a:ea typeface="Arial"/>
                  <a:cs typeface="Arial"/>
                  <a:sym typeface="Arial"/>
                </a:rPr>
                <a:t>Reduce Stress</a:t>
              </a:r>
              <a:endParaRPr b="1" dirty="0">
                <a:solidFill>
                  <a:schemeClr val="bg1"/>
                </a:solidFill>
                <a:effectLst>
                  <a:outerShdw blurRad="38100" dist="38100" dir="2700000" algn="tl">
                    <a:srgbClr val="000000">
                      <a:alpha val="43137"/>
                    </a:srgbClr>
                  </a:outerShdw>
                </a:effectLst>
              </a:endParaRPr>
            </a:p>
          </p:txBody>
        </p:sp>
        <p:sp>
          <p:nvSpPr>
            <p:cNvPr id="589" name="Google Shape;589;p40"/>
            <p:cNvSpPr/>
            <p:nvPr/>
          </p:nvSpPr>
          <p:spPr>
            <a:xfrm>
              <a:off x="6420665" y="2102680"/>
              <a:ext cx="1828798" cy="1828798"/>
            </a:xfrm>
            <a:prstGeom prst="ellipse">
              <a:avLst/>
            </a:prstGeom>
            <a:blipFill rotWithShape="1">
              <a:blip r:embed="rId5">
                <a:alphaModFix/>
              </a:blip>
              <a:stretch>
                <a:fillRect l="-45090" t="1727" r="-4906" b="-1726"/>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41"/>
          <p:cNvPicPr preferRelativeResize="0"/>
          <p:nvPr/>
        </p:nvPicPr>
        <p:blipFill rotWithShape="1">
          <a:blip r:embed="rId3">
            <a:alphaModFix/>
          </a:blip>
          <a:srcRect l="32778" r="19901"/>
          <a:stretch/>
        </p:blipFill>
        <p:spPr>
          <a:xfrm>
            <a:off x="6366933" y="0"/>
            <a:ext cx="5825067" cy="6857990"/>
          </a:xfrm>
          <a:prstGeom prst="rect">
            <a:avLst/>
          </a:prstGeom>
          <a:noFill/>
          <a:ln>
            <a:noFill/>
          </a:ln>
        </p:spPr>
      </p:pic>
      <p:sp>
        <p:nvSpPr>
          <p:cNvPr id="596" name="Google Shape;596;p41"/>
          <p:cNvSpPr txBox="1">
            <a:spLocks noGrp="1"/>
          </p:cNvSpPr>
          <p:nvPr>
            <p:ph type="title" idx="4294967295"/>
          </p:nvPr>
        </p:nvSpPr>
        <p:spPr>
          <a:xfrm>
            <a:off x="224368" y="1963732"/>
            <a:ext cx="5600700" cy="293052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00"/>
              </a:buClr>
              <a:buSzPct val="100000"/>
              <a:buFont typeface="Arial"/>
              <a:buNone/>
            </a:pPr>
            <a:r>
              <a:rPr lang="en-US" sz="4000" i="1" dirty="0">
                <a:solidFill>
                  <a:srgbClr val="000000"/>
                </a:solidFill>
              </a:rPr>
              <a:t>“Worrying is like a rocking chair. It gives you something to do, but gets you nowhere.”</a:t>
            </a:r>
            <a:r>
              <a:rPr lang="en-US" sz="4000" dirty="0">
                <a:solidFill>
                  <a:srgbClr val="000000"/>
                </a:solidFill>
              </a:rPr>
              <a:t> </a:t>
            </a:r>
            <a:br>
              <a:rPr lang="en-US" sz="4000" dirty="0">
                <a:solidFill>
                  <a:srgbClr val="000000"/>
                </a:solidFill>
              </a:rPr>
            </a:br>
            <a:br>
              <a:rPr lang="en-US" sz="4000" dirty="0">
                <a:solidFill>
                  <a:srgbClr val="000000"/>
                </a:solidFill>
              </a:rPr>
            </a:br>
            <a:r>
              <a:rPr lang="en-US" sz="4000" dirty="0">
                <a:solidFill>
                  <a:srgbClr val="000000"/>
                </a:solidFill>
              </a:rPr>
              <a:t>                 - Glen Turner</a:t>
            </a:r>
            <a:endParaRPr dirty="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42" descr="device usage.jpg"/>
          <p:cNvPicPr preferRelativeResize="0"/>
          <p:nvPr/>
        </p:nvPicPr>
        <p:blipFill rotWithShape="1">
          <a:blip r:embed="rId3">
            <a:alphaModFix/>
          </a:blip>
          <a:srcRect t="1709" b="13704"/>
          <a:stretch/>
        </p:blipFill>
        <p:spPr>
          <a:xfrm>
            <a:off x="20" y="10"/>
            <a:ext cx="12191980" cy="6857990"/>
          </a:xfrm>
          <a:prstGeom prst="rect">
            <a:avLst/>
          </a:prstGeom>
          <a:noFill/>
          <a:ln>
            <a:noFill/>
          </a:ln>
        </p:spPr>
      </p:pic>
      <p:sp>
        <p:nvSpPr>
          <p:cNvPr id="603" name="Google Shape;603;p42"/>
          <p:cNvSpPr txBox="1">
            <a:spLocks noGrp="1"/>
          </p:cNvSpPr>
          <p:nvPr>
            <p:ph type="title" idx="4294967295"/>
          </p:nvPr>
        </p:nvSpPr>
        <p:spPr>
          <a:xfrm>
            <a:off x="6863570" y="786969"/>
            <a:ext cx="5049440" cy="2312988"/>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4000" b="1" dirty="0">
                <a:solidFill>
                  <a:schemeClr val="lt1"/>
                </a:solidFill>
                <a:effectLst>
                  <a:outerShdw blurRad="38100" dist="38100" dir="2700000" algn="tl">
                    <a:srgbClr val="000000">
                      <a:alpha val="43137"/>
                    </a:srgbClr>
                  </a:outerShdw>
                </a:effectLst>
              </a:rPr>
              <a:t>3.1 Simplification through elimination</a:t>
            </a:r>
            <a:endParaRPr sz="4000" b="1" dirty="0">
              <a:effectLst>
                <a:outerShdw blurRad="38100" dist="38100" dir="2700000" algn="tl">
                  <a:srgbClr val="000000">
                    <a:alpha val="43137"/>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4"/>
          <p:cNvPicPr preferRelativeResize="0"/>
          <p:nvPr/>
        </p:nvPicPr>
        <p:blipFill rotWithShape="1">
          <a:blip r:embed="rId3">
            <a:alphaModFix amt="35000"/>
          </a:blip>
          <a:srcRect t="15860" b="7349"/>
          <a:stretch/>
        </p:blipFill>
        <p:spPr>
          <a:xfrm>
            <a:off x="20" y="10"/>
            <a:ext cx="12191980" cy="6857990"/>
          </a:xfrm>
          <a:prstGeom prst="rect">
            <a:avLst/>
          </a:prstGeom>
          <a:noFill/>
          <a:ln>
            <a:noFill/>
          </a:ln>
        </p:spPr>
      </p:pic>
      <p:sp>
        <p:nvSpPr>
          <p:cNvPr id="241" name="Google Shape;241;p4"/>
          <p:cNvSpPr txBox="1">
            <a:spLocks noGrp="1"/>
          </p:cNvSpPr>
          <p:nvPr>
            <p:ph type="body" idx="4294967295"/>
          </p:nvPr>
        </p:nvSpPr>
        <p:spPr>
          <a:xfrm>
            <a:off x="1791928" y="2184012"/>
            <a:ext cx="8608143" cy="1447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00000"/>
              </a:buClr>
              <a:buSzPts val="2800"/>
              <a:buNone/>
            </a:pPr>
            <a:r>
              <a:rPr lang="en-US" sz="3200" i="1" dirty="0">
                <a:solidFill>
                  <a:srgbClr val="000000"/>
                </a:solidFill>
              </a:rPr>
              <a:t>“Efficiency is doing things right; effectiveness is doing the right things.” </a:t>
            </a:r>
            <a:endParaRPr sz="3200" dirty="0"/>
          </a:p>
          <a:p>
            <a:pPr marL="0" lvl="0" indent="0" algn="r" rtl="0">
              <a:lnSpc>
                <a:spcPct val="90000"/>
              </a:lnSpc>
              <a:spcBef>
                <a:spcPts val="563"/>
              </a:spcBef>
              <a:spcAft>
                <a:spcPts val="0"/>
              </a:spcAft>
              <a:buClr>
                <a:srgbClr val="000000"/>
              </a:buClr>
              <a:buSzPts val="2800"/>
              <a:buNone/>
            </a:pPr>
            <a:r>
              <a:rPr lang="en-US" sz="3000" dirty="0">
                <a:solidFill>
                  <a:srgbClr val="000000"/>
                </a:solidFill>
              </a:rPr>
              <a:t>– Peter Drucker</a:t>
            </a:r>
            <a:endParaRPr sz="3000" dirty="0"/>
          </a:p>
          <a:p>
            <a:pPr marL="0" lvl="0" indent="0" algn="r" rtl="0">
              <a:lnSpc>
                <a:spcPct val="90000"/>
              </a:lnSpc>
              <a:spcBef>
                <a:spcPts val="563"/>
              </a:spcBef>
              <a:spcAft>
                <a:spcPts val="0"/>
              </a:spcAft>
              <a:buClr>
                <a:schemeClr val="dk1"/>
              </a:buClr>
              <a:buSzPts val="2800"/>
              <a:buNone/>
            </a:pPr>
            <a:endParaRPr dirty="0">
              <a:solidFill>
                <a:srgbClr val="000000"/>
              </a:solidFill>
            </a:endParaRPr>
          </a:p>
        </p:txBody>
      </p:sp>
      <p:sp>
        <p:nvSpPr>
          <p:cNvPr id="242" name="Google Shape;242;p4"/>
          <p:cNvSpPr txBox="1"/>
          <p:nvPr/>
        </p:nvSpPr>
        <p:spPr>
          <a:xfrm>
            <a:off x="1791928" y="4197861"/>
            <a:ext cx="8608143" cy="646290"/>
          </a:xfrm>
          <a:prstGeom prst="rect">
            <a:avLst/>
          </a:prstGeom>
          <a:ln/>
        </p:spPr>
        <p:style>
          <a:lnRef idx="0">
            <a:schemeClr val="accent3"/>
          </a:lnRef>
          <a:fillRef idx="3">
            <a:schemeClr val="accent3"/>
          </a:fillRef>
          <a:effectRef idx="3">
            <a:schemeClr val="accent3"/>
          </a:effectRef>
          <a:fontRef idx="minor">
            <a:schemeClr val="lt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bg1"/>
                </a:solidFill>
                <a:latin typeface="+mn-lt"/>
                <a:ea typeface="Nanum Brush Script"/>
                <a:cs typeface="Nanum Brush Script"/>
                <a:sym typeface="Nanum Brush Script"/>
              </a:rPr>
              <a:t>Efficiency versus Effectiveness</a:t>
            </a:r>
            <a:endParaRPr sz="3600" b="1" dirty="0">
              <a:solidFill>
                <a:schemeClr val="bg1"/>
              </a:solidFill>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3"/>
          <p:cNvSpPr txBox="1">
            <a:spLocks noGrp="1"/>
          </p:cNvSpPr>
          <p:nvPr>
            <p:ph type="title" idx="4294967295"/>
          </p:nvPr>
        </p:nvSpPr>
        <p:spPr>
          <a:xfrm>
            <a:off x="1168653" y="432578"/>
            <a:ext cx="9706708" cy="838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4000" b="1" dirty="0">
                <a:solidFill>
                  <a:schemeClr val="tx2"/>
                </a:solidFill>
                <a:effectLst>
                  <a:outerShdw blurRad="38100" dist="38100" dir="2700000" algn="tl">
                    <a:srgbClr val="000000">
                      <a:alpha val="43137"/>
                    </a:srgbClr>
                  </a:outerShdw>
                </a:effectLst>
              </a:rPr>
              <a:t>3.2 Create a functional to-do list</a:t>
            </a:r>
            <a:endParaRPr sz="4000" b="1" dirty="0">
              <a:solidFill>
                <a:schemeClr val="tx2"/>
              </a:solidFill>
              <a:effectLst>
                <a:outerShdw blurRad="38100" dist="38100" dir="2700000" algn="tl">
                  <a:srgbClr val="000000">
                    <a:alpha val="43137"/>
                  </a:srgbClr>
                </a:outerShdw>
              </a:effectLst>
            </a:endParaRPr>
          </a:p>
        </p:txBody>
      </p:sp>
      <p:sp>
        <p:nvSpPr>
          <p:cNvPr id="610" name="Google Shape;610;p43"/>
          <p:cNvSpPr txBox="1"/>
          <p:nvPr/>
        </p:nvSpPr>
        <p:spPr>
          <a:xfrm>
            <a:off x="7620854" y="1703678"/>
            <a:ext cx="2085854"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Arial"/>
                <a:ea typeface="Arial"/>
                <a:cs typeface="Arial"/>
                <a:sym typeface="Arial"/>
              </a:rPr>
              <a:t>Off</a:t>
            </a:r>
            <a:r>
              <a:rPr lang="en-US" sz="3200" dirty="0">
                <a:solidFill>
                  <a:schemeClr val="dk1"/>
                </a:solidFill>
                <a:latin typeface="Arial"/>
                <a:ea typeface="Arial"/>
                <a:cs typeface="Arial"/>
                <a:sym typeface="Arial"/>
              </a:rPr>
              <a:t>line</a:t>
            </a:r>
            <a:endParaRPr dirty="0"/>
          </a:p>
        </p:txBody>
      </p:sp>
      <p:sp>
        <p:nvSpPr>
          <p:cNvPr id="611" name="Google Shape;611;p43"/>
          <p:cNvSpPr txBox="1"/>
          <p:nvPr/>
        </p:nvSpPr>
        <p:spPr>
          <a:xfrm>
            <a:off x="2622187" y="1703678"/>
            <a:ext cx="21717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Arial"/>
                <a:ea typeface="Arial"/>
                <a:cs typeface="Arial"/>
                <a:sym typeface="Arial"/>
              </a:rPr>
              <a:t>On</a:t>
            </a:r>
            <a:r>
              <a:rPr lang="en-US" sz="3200" dirty="0">
                <a:solidFill>
                  <a:schemeClr val="dk1"/>
                </a:solidFill>
                <a:latin typeface="Arial"/>
                <a:ea typeface="Arial"/>
                <a:cs typeface="Arial"/>
                <a:sym typeface="Arial"/>
              </a:rPr>
              <a:t>line</a:t>
            </a:r>
            <a:endParaRPr dirty="0"/>
          </a:p>
        </p:txBody>
      </p:sp>
      <p:pic>
        <p:nvPicPr>
          <p:cNvPr id="612" name="Google Shape;612;p43" descr="to-do list 2.jpg"/>
          <p:cNvPicPr preferRelativeResize="0"/>
          <p:nvPr/>
        </p:nvPicPr>
        <p:blipFill rotWithShape="1">
          <a:blip r:embed="rId3">
            <a:alphaModFix/>
          </a:blip>
          <a:srcRect/>
          <a:stretch/>
        </p:blipFill>
        <p:spPr>
          <a:xfrm>
            <a:off x="1632820" y="2721313"/>
            <a:ext cx="4389187" cy="2921551"/>
          </a:xfrm>
          <a:prstGeom prst="rect">
            <a:avLst/>
          </a:prstGeom>
          <a:ln>
            <a:noFill/>
          </a:ln>
          <a:effectLst>
            <a:outerShdw blurRad="292100" dist="139700" dir="2700000" algn="tl" rotWithShape="0">
              <a:srgbClr val="333333">
                <a:alpha val="65000"/>
              </a:srgbClr>
            </a:outerShdw>
          </a:effectLst>
        </p:spPr>
      </p:pic>
      <p:pic>
        <p:nvPicPr>
          <p:cNvPr id="613" name="Google Shape;613;p43" descr="to-do list.jpg"/>
          <p:cNvPicPr preferRelativeResize="0"/>
          <p:nvPr/>
        </p:nvPicPr>
        <p:blipFill rotWithShape="1">
          <a:blip r:embed="rId4">
            <a:alphaModFix/>
          </a:blip>
          <a:srcRect/>
          <a:stretch/>
        </p:blipFill>
        <p:spPr>
          <a:xfrm>
            <a:off x="6536263" y="2721313"/>
            <a:ext cx="3895402" cy="292155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44" descr="A screenshot of a computer screen&#10;&#10;Description automatically generated with medium confidence"/>
          <p:cNvPicPr preferRelativeResize="0"/>
          <p:nvPr/>
        </p:nvPicPr>
        <p:blipFill rotWithShape="1">
          <a:blip r:embed="rId3">
            <a:alphaModFix/>
          </a:blip>
          <a:srcRect r="37232"/>
          <a:stretch/>
        </p:blipFill>
        <p:spPr>
          <a:xfrm>
            <a:off x="2516966" y="381378"/>
            <a:ext cx="6831826" cy="6095243"/>
          </a:xfrm>
          <a:prstGeom prst="rect">
            <a:avLst/>
          </a:prstGeom>
          <a:ln>
            <a:noFill/>
          </a:ln>
          <a:effectLst>
            <a:outerShdw blurRad="292100" dist="139700" dir="2700000" algn="tl" rotWithShape="0">
              <a:srgbClr val="333333">
                <a:alpha val="65000"/>
              </a:srgbClr>
            </a:outerShdw>
          </a:effectLst>
        </p:spPr>
      </p:pic>
      <p:sp>
        <p:nvSpPr>
          <p:cNvPr id="620" name="Google Shape;620;p44"/>
          <p:cNvSpPr/>
          <p:nvPr/>
        </p:nvSpPr>
        <p:spPr>
          <a:xfrm>
            <a:off x="5126245" y="687709"/>
            <a:ext cx="4517793" cy="5933762"/>
          </a:xfrm>
          <a:prstGeom prst="rect">
            <a:avLst/>
          </a:prstGeom>
          <a:noFill/>
          <a:ln w="38100" cap="flat" cmpd="sng">
            <a:solidFill>
              <a:srgbClr val="00F4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1" name="Google Shape;621;p44"/>
          <p:cNvSpPr/>
          <p:nvPr/>
        </p:nvSpPr>
        <p:spPr>
          <a:xfrm>
            <a:off x="2395589" y="2135198"/>
            <a:ext cx="2308769" cy="1695605"/>
          </a:xfrm>
          <a:prstGeom prst="rect">
            <a:avLst/>
          </a:prstGeom>
          <a:noFill/>
          <a:ln w="38100" cap="flat" cmpd="sng">
            <a:solidFill>
              <a:srgbClr val="00F4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45" descr="Graphical user interface, text, application, chat or text message, email&#10;&#10;Description automatically generated"/>
          <p:cNvPicPr preferRelativeResize="0"/>
          <p:nvPr/>
        </p:nvPicPr>
        <p:blipFill rotWithShape="1">
          <a:blip r:embed="rId3">
            <a:alphaModFix/>
          </a:blip>
          <a:srcRect/>
          <a:stretch/>
        </p:blipFill>
        <p:spPr>
          <a:xfrm>
            <a:off x="1649018" y="477578"/>
            <a:ext cx="8893964" cy="6194846"/>
          </a:xfrm>
          <a:prstGeom prst="rect">
            <a:avLst/>
          </a:prstGeom>
          <a:ln>
            <a:noFill/>
          </a:ln>
          <a:effectLst>
            <a:outerShdw blurRad="292100" dist="139700" dir="2700000" algn="tl" rotWithShape="0">
              <a:srgbClr val="333333">
                <a:alpha val="65000"/>
              </a:srgbClr>
            </a:outerShdw>
          </a:effectLst>
        </p:spPr>
      </p:pic>
      <p:sp>
        <p:nvSpPr>
          <p:cNvPr id="628" name="Google Shape;628;p45"/>
          <p:cNvSpPr/>
          <p:nvPr/>
        </p:nvSpPr>
        <p:spPr>
          <a:xfrm>
            <a:off x="1989980" y="2110105"/>
            <a:ext cx="2494195" cy="314230"/>
          </a:xfrm>
          <a:prstGeom prst="rect">
            <a:avLst/>
          </a:prstGeom>
          <a:noFill/>
          <a:ln w="28575" cap="flat" cmpd="sng">
            <a:solidFill>
              <a:srgbClr val="00F4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9" name="Google Shape;629;p45"/>
          <p:cNvSpPr/>
          <p:nvPr/>
        </p:nvSpPr>
        <p:spPr>
          <a:xfrm>
            <a:off x="5057614" y="2078661"/>
            <a:ext cx="418454" cy="314230"/>
          </a:xfrm>
          <a:prstGeom prst="rect">
            <a:avLst/>
          </a:prstGeom>
          <a:noFill/>
          <a:ln w="28575" cap="flat" cmpd="sng">
            <a:solidFill>
              <a:srgbClr val="00F4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0" name="Google Shape;630;p45"/>
          <p:cNvSpPr/>
          <p:nvPr/>
        </p:nvSpPr>
        <p:spPr>
          <a:xfrm>
            <a:off x="5460570" y="1641796"/>
            <a:ext cx="304800" cy="468309"/>
          </a:xfrm>
          <a:prstGeom prst="downArrow">
            <a:avLst>
              <a:gd name="adj1" fmla="val 50000"/>
              <a:gd name="adj2" fmla="val 50000"/>
            </a:avLst>
          </a:prstGeom>
          <a:solidFill>
            <a:srgbClr val="00F475"/>
          </a:solidFill>
          <a:ln w="12700" cap="flat" cmpd="sng">
            <a:solidFill>
              <a:srgbClr val="00F4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29"/>
                                        </p:tgtEl>
                                        <p:attrNameLst>
                                          <p:attrName>style.visibility</p:attrName>
                                        </p:attrNameLst>
                                      </p:cBhvr>
                                      <p:to>
                                        <p:strVal val="visible"/>
                                      </p:to>
                                    </p:set>
                                    <p:anim calcmode="lin" valueType="num">
                                      <p:cBhvr additive="base">
                                        <p:cTn id="11" dur="500"/>
                                        <p:tgtEl>
                                          <p:spTgt spid="629"/>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30"/>
                                        </p:tgtEl>
                                        <p:attrNameLst>
                                          <p:attrName>style.visibility</p:attrName>
                                        </p:attrNameLst>
                                      </p:cBhvr>
                                      <p:to>
                                        <p:strVal val="visible"/>
                                      </p:to>
                                    </p:set>
                                    <p:animEffect transition="in" filter="fade">
                                      <p:cBhvr>
                                        <p:cTn id="16" dur="500"/>
                                        <p:tgtEl>
                                          <p:spTgt spid="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46" descr="A screenshot of a computer"/>
          <p:cNvPicPr preferRelativeResize="0"/>
          <p:nvPr/>
        </p:nvPicPr>
        <p:blipFill rotWithShape="1">
          <a:blip r:embed="rId3">
            <a:alphaModFix/>
          </a:blip>
          <a:srcRect l="16915"/>
          <a:stretch/>
        </p:blipFill>
        <p:spPr>
          <a:xfrm>
            <a:off x="1496665" y="329015"/>
            <a:ext cx="9198670" cy="619996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47"/>
          <p:cNvPicPr preferRelativeResize="0"/>
          <p:nvPr/>
        </p:nvPicPr>
        <p:blipFill rotWithShape="1">
          <a:blip r:embed="rId3">
            <a:alphaModFix/>
          </a:blip>
          <a:srcRect t="15260" b="470"/>
          <a:stretch/>
        </p:blipFill>
        <p:spPr>
          <a:xfrm>
            <a:off x="20" y="10"/>
            <a:ext cx="12191980" cy="6857990"/>
          </a:xfrm>
          <a:prstGeom prst="rect">
            <a:avLst/>
          </a:prstGeom>
          <a:noFill/>
          <a:ln>
            <a:noFill/>
          </a:ln>
        </p:spPr>
      </p:pic>
      <p:sp>
        <p:nvSpPr>
          <p:cNvPr id="643" name="Google Shape;643;p47"/>
          <p:cNvSpPr txBox="1">
            <a:spLocks noGrp="1"/>
          </p:cNvSpPr>
          <p:nvPr>
            <p:ph type="title" idx="4294967295"/>
          </p:nvPr>
        </p:nvSpPr>
        <p:spPr>
          <a:xfrm>
            <a:off x="389253" y="5700122"/>
            <a:ext cx="9872420" cy="66516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4000" b="1" dirty="0">
                <a:solidFill>
                  <a:schemeClr val="bg1"/>
                </a:solidFill>
                <a:effectLst>
                  <a:outerShdw blurRad="38100" dist="38100" dir="2700000" algn="tl">
                    <a:srgbClr val="000000">
                      <a:alpha val="43137"/>
                    </a:srgbClr>
                  </a:outerShdw>
                </a:effectLst>
              </a:rPr>
              <a:t>3.3 Keep your mind and body in shape</a:t>
            </a:r>
            <a:endParaRPr sz="4000" b="1" dirty="0">
              <a:solidFill>
                <a:schemeClr val="bg1"/>
              </a:solidFill>
              <a:effectLst>
                <a:outerShdw blurRad="38100" dist="38100" dir="2700000" algn="tl">
                  <a:srgbClr val="000000">
                    <a:alpha val="43137"/>
                  </a:srgbClr>
                </a:outerShdw>
              </a:effectLst>
            </a:endParaRPr>
          </a:p>
        </p:txBody>
      </p:sp>
      <p:graphicFrame>
        <p:nvGraphicFramePr>
          <p:cNvPr id="2" name="Diagram 1">
            <a:extLst>
              <a:ext uri="{FF2B5EF4-FFF2-40B4-BE49-F238E27FC236}">
                <a16:creationId xmlns:a16="http://schemas.microsoft.com/office/drawing/2014/main" id="{6C5298AF-7A4D-7EAB-F559-A86C45397620}"/>
              </a:ext>
            </a:extLst>
          </p:cNvPr>
          <p:cNvGraphicFramePr/>
          <p:nvPr>
            <p:extLst>
              <p:ext uri="{D42A27DB-BD31-4B8C-83A1-F6EECF244321}">
                <p14:modId xmlns:p14="http://schemas.microsoft.com/office/powerpoint/2010/main" val="4150349071"/>
              </p:ext>
            </p:extLst>
          </p:nvPr>
        </p:nvGraphicFramePr>
        <p:xfrm>
          <a:off x="7966128" y="921525"/>
          <a:ext cx="3812583" cy="26236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45" name="Google Shape;645;p47" descr="Text&#10;&#10;Description automatically generated"/>
          <p:cNvPicPr preferRelativeResize="0"/>
          <p:nvPr/>
        </p:nvPicPr>
        <p:blipFill rotWithShape="1">
          <a:blip r:embed="rId9">
            <a:alphaModFix/>
          </a:blip>
          <a:srcRect/>
          <a:stretch/>
        </p:blipFill>
        <p:spPr>
          <a:xfrm>
            <a:off x="389254" y="1245007"/>
            <a:ext cx="2451100" cy="3962400"/>
          </a:xfrm>
          <a:prstGeom prst="rect">
            <a:avLst/>
          </a:prstGeom>
          <a:noFill/>
          <a:ln w="28575" cap="flat" cmpd="sng">
            <a:solidFill>
              <a:schemeClr val="l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48"/>
          <p:cNvPicPr preferRelativeResize="0"/>
          <p:nvPr/>
        </p:nvPicPr>
        <p:blipFill rotWithShape="1">
          <a:blip r:embed="rId3">
            <a:alphaModFix/>
          </a:blip>
          <a:srcRect t="15143" b="9632"/>
          <a:stretch/>
        </p:blipFill>
        <p:spPr>
          <a:xfrm>
            <a:off x="20" y="0"/>
            <a:ext cx="12191980" cy="6858000"/>
          </a:xfrm>
          <a:prstGeom prst="rect">
            <a:avLst/>
          </a:prstGeom>
          <a:noFill/>
          <a:ln>
            <a:noFill/>
          </a:ln>
        </p:spPr>
      </p:pic>
      <p:sp>
        <p:nvSpPr>
          <p:cNvPr id="652" name="Google Shape;652;p48"/>
          <p:cNvSpPr txBox="1">
            <a:spLocks noGrp="1"/>
          </p:cNvSpPr>
          <p:nvPr>
            <p:ph type="title" idx="4294967295"/>
          </p:nvPr>
        </p:nvSpPr>
        <p:spPr>
          <a:xfrm>
            <a:off x="284136" y="2766218"/>
            <a:ext cx="5811864" cy="1325563"/>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4000" b="1" dirty="0"/>
              <a:t>3.4 Eat and sleep well</a:t>
            </a:r>
            <a:endParaRPr sz="40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49"/>
          <p:cNvPicPr preferRelativeResize="0"/>
          <p:nvPr/>
        </p:nvPicPr>
        <p:blipFill rotWithShape="1">
          <a:blip r:embed="rId3">
            <a:alphaModFix/>
          </a:blip>
          <a:srcRect/>
          <a:stretch/>
        </p:blipFill>
        <p:spPr>
          <a:xfrm>
            <a:off x="0" y="1233"/>
            <a:ext cx="12192000" cy="6856767"/>
          </a:xfrm>
          <a:prstGeom prst="rect">
            <a:avLst/>
          </a:prstGeom>
          <a:noFill/>
          <a:ln>
            <a:noFill/>
          </a:ln>
        </p:spPr>
      </p:pic>
      <p:sp>
        <p:nvSpPr>
          <p:cNvPr id="659" name="Google Shape;659;p49"/>
          <p:cNvSpPr txBox="1">
            <a:spLocks noGrp="1"/>
          </p:cNvSpPr>
          <p:nvPr>
            <p:ph type="title" idx="4294967295"/>
          </p:nvPr>
        </p:nvSpPr>
        <p:spPr>
          <a:xfrm>
            <a:off x="172453" y="1561810"/>
            <a:ext cx="10244381"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4000" b="1" dirty="0">
                <a:solidFill>
                  <a:schemeClr val="bg1"/>
                </a:solidFill>
                <a:effectLst>
                  <a:outerShdw blurRad="38100" dist="38100" dir="2700000" algn="tl">
                    <a:srgbClr val="000000">
                      <a:alpha val="43137"/>
                    </a:srgbClr>
                  </a:outerShdw>
                </a:effectLst>
              </a:rPr>
              <a:t>3.5 Make the most of waiting/idle times</a:t>
            </a:r>
            <a:endParaRPr sz="4000" b="1" dirty="0">
              <a:solidFill>
                <a:schemeClr val="bg1"/>
              </a:solidFill>
              <a:effectLst>
                <a:outerShdw blurRad="38100" dist="38100" dir="2700000" algn="tl">
                  <a:srgbClr val="000000">
                    <a:alpha val="43137"/>
                  </a:srgbClr>
                </a:outerShdw>
              </a:effectLst>
            </a:endParaRPr>
          </a:p>
        </p:txBody>
      </p:sp>
      <p:pic>
        <p:nvPicPr>
          <p:cNvPr id="3" name="Picture 2" descr="A screenshot of a computer&#10;&#10;Description automatically generated">
            <a:extLst>
              <a:ext uri="{FF2B5EF4-FFF2-40B4-BE49-F238E27FC236}">
                <a16:creationId xmlns:a16="http://schemas.microsoft.com/office/drawing/2014/main" id="{C4FA05F1-4CE1-27AF-8ADE-7E57F0EFA0CB}"/>
              </a:ext>
            </a:extLst>
          </p:cNvPr>
          <p:cNvPicPr>
            <a:picLocks noChangeAspect="1"/>
          </p:cNvPicPr>
          <p:nvPr/>
        </p:nvPicPr>
        <p:blipFill>
          <a:blip r:embed="rId4"/>
          <a:stretch>
            <a:fillRect/>
          </a:stretch>
        </p:blipFill>
        <p:spPr>
          <a:xfrm>
            <a:off x="4195774" y="3029327"/>
            <a:ext cx="8866561" cy="4987441"/>
          </a:xfrm>
          <a:prstGeom prst="rect">
            <a:avLst/>
          </a:prstGeom>
        </p:spPr>
      </p:pic>
      <p:sp>
        <p:nvSpPr>
          <p:cNvPr id="4" name="TextBox 3">
            <a:extLst>
              <a:ext uri="{FF2B5EF4-FFF2-40B4-BE49-F238E27FC236}">
                <a16:creationId xmlns:a16="http://schemas.microsoft.com/office/drawing/2014/main" id="{406E8342-EA08-F5D0-2E85-7FB25C1D59BC}"/>
              </a:ext>
            </a:extLst>
          </p:cNvPr>
          <p:cNvSpPr txBox="1"/>
          <p:nvPr/>
        </p:nvSpPr>
        <p:spPr>
          <a:xfrm>
            <a:off x="6096000" y="3198167"/>
            <a:ext cx="5994348" cy="461665"/>
          </a:xfrm>
          <a:prstGeom prst="rect">
            <a:avLst/>
          </a:prstGeom>
          <a:noFill/>
        </p:spPr>
        <p:txBody>
          <a:bodyPr wrap="square" rtlCol="0">
            <a:spAutoFit/>
          </a:bodyPr>
          <a:lstStyle/>
          <a:p>
            <a:r>
              <a:rPr lang="en-US" sz="2400" b="1" dirty="0">
                <a:solidFill>
                  <a:schemeClr val="bg1"/>
                </a:solidFill>
              </a:rPr>
              <a:t>LOW IMPACT	HIGH IMPACT</a:t>
            </a:r>
          </a:p>
        </p:txBody>
      </p:sp>
      <p:sp>
        <p:nvSpPr>
          <p:cNvPr id="5" name="TextBox 4">
            <a:extLst>
              <a:ext uri="{FF2B5EF4-FFF2-40B4-BE49-F238E27FC236}">
                <a16:creationId xmlns:a16="http://schemas.microsoft.com/office/drawing/2014/main" id="{85252D79-92A0-5857-4E41-BA808498126D}"/>
              </a:ext>
            </a:extLst>
          </p:cNvPr>
          <p:cNvSpPr txBox="1"/>
          <p:nvPr/>
        </p:nvSpPr>
        <p:spPr>
          <a:xfrm rot="16200000">
            <a:off x="4515613" y="5586934"/>
            <a:ext cx="1558062" cy="584775"/>
          </a:xfrm>
          <a:prstGeom prst="rect">
            <a:avLst/>
          </a:prstGeom>
          <a:noFill/>
        </p:spPr>
        <p:txBody>
          <a:bodyPr wrap="square" rtlCol="0">
            <a:spAutoFit/>
          </a:bodyPr>
          <a:lstStyle/>
          <a:p>
            <a:r>
              <a:rPr lang="en-US" sz="1600" b="1" dirty="0">
                <a:solidFill>
                  <a:schemeClr val="bg1"/>
                </a:solidFill>
              </a:rPr>
              <a:t>LOW EFFORT	</a:t>
            </a:r>
          </a:p>
        </p:txBody>
      </p:sp>
      <p:sp>
        <p:nvSpPr>
          <p:cNvPr id="6" name="TextBox 5">
            <a:extLst>
              <a:ext uri="{FF2B5EF4-FFF2-40B4-BE49-F238E27FC236}">
                <a16:creationId xmlns:a16="http://schemas.microsoft.com/office/drawing/2014/main" id="{169FD523-1AC6-CA78-69D5-E6A661949869}"/>
              </a:ext>
            </a:extLst>
          </p:cNvPr>
          <p:cNvSpPr txBox="1"/>
          <p:nvPr/>
        </p:nvSpPr>
        <p:spPr>
          <a:xfrm rot="16200000">
            <a:off x="4515614" y="4151995"/>
            <a:ext cx="1558062" cy="523220"/>
          </a:xfrm>
          <a:prstGeom prst="rect">
            <a:avLst/>
          </a:prstGeom>
          <a:noFill/>
        </p:spPr>
        <p:txBody>
          <a:bodyPr wrap="square" rtlCol="0">
            <a:spAutoFit/>
          </a:bodyPr>
          <a:lstStyle/>
          <a:p>
            <a:r>
              <a:rPr lang="en-US" sz="1400" b="1" dirty="0">
                <a:solidFill>
                  <a:schemeClr val="bg1"/>
                </a:solidFill>
              </a:rPr>
              <a:t>HIGH EFFORT	</a:t>
            </a:r>
          </a:p>
        </p:txBody>
      </p:sp>
      <p:sp>
        <p:nvSpPr>
          <p:cNvPr id="7" name="TextBox 6">
            <a:extLst>
              <a:ext uri="{FF2B5EF4-FFF2-40B4-BE49-F238E27FC236}">
                <a16:creationId xmlns:a16="http://schemas.microsoft.com/office/drawing/2014/main" id="{BB72DBA1-1AF5-28E8-D24D-960DBE6C09C0}"/>
              </a:ext>
            </a:extLst>
          </p:cNvPr>
          <p:cNvSpPr txBox="1"/>
          <p:nvPr/>
        </p:nvSpPr>
        <p:spPr>
          <a:xfrm>
            <a:off x="6096000" y="3828672"/>
            <a:ext cx="5994348" cy="461665"/>
          </a:xfrm>
          <a:prstGeom prst="rect">
            <a:avLst/>
          </a:prstGeom>
          <a:noFill/>
        </p:spPr>
        <p:txBody>
          <a:bodyPr wrap="square" rtlCol="0">
            <a:spAutoFit/>
          </a:bodyPr>
          <a:lstStyle/>
          <a:p>
            <a:r>
              <a:rPr lang="en-US" sz="2400" b="1" dirty="0">
                <a:solidFill>
                  <a:schemeClr val="tx2"/>
                </a:solidFill>
              </a:rPr>
              <a:t>LOW IMPACT	HIGH IMPACT</a:t>
            </a:r>
          </a:p>
        </p:txBody>
      </p:sp>
      <p:sp>
        <p:nvSpPr>
          <p:cNvPr id="8" name="TextBox 7">
            <a:extLst>
              <a:ext uri="{FF2B5EF4-FFF2-40B4-BE49-F238E27FC236}">
                <a16:creationId xmlns:a16="http://schemas.microsoft.com/office/drawing/2014/main" id="{D6F1389E-216F-2F98-B85A-E8411CCEB12A}"/>
              </a:ext>
            </a:extLst>
          </p:cNvPr>
          <p:cNvSpPr txBox="1"/>
          <p:nvPr/>
        </p:nvSpPr>
        <p:spPr>
          <a:xfrm>
            <a:off x="6096000" y="5292214"/>
            <a:ext cx="5994348" cy="461665"/>
          </a:xfrm>
          <a:prstGeom prst="rect">
            <a:avLst/>
          </a:prstGeom>
          <a:noFill/>
        </p:spPr>
        <p:txBody>
          <a:bodyPr wrap="square" rtlCol="0">
            <a:spAutoFit/>
          </a:bodyPr>
          <a:lstStyle/>
          <a:p>
            <a:r>
              <a:rPr lang="en-US" sz="2400" b="1" dirty="0">
                <a:solidFill>
                  <a:schemeClr val="tx2"/>
                </a:solidFill>
              </a:rPr>
              <a:t>LOW IMPACT	HIGH IMPACT</a:t>
            </a:r>
          </a:p>
        </p:txBody>
      </p:sp>
      <p:sp>
        <p:nvSpPr>
          <p:cNvPr id="9" name="TextBox 8">
            <a:extLst>
              <a:ext uri="{FF2B5EF4-FFF2-40B4-BE49-F238E27FC236}">
                <a16:creationId xmlns:a16="http://schemas.microsoft.com/office/drawing/2014/main" id="{661E4CFF-B043-20E9-7C5A-14AF982FABD5}"/>
              </a:ext>
            </a:extLst>
          </p:cNvPr>
          <p:cNvSpPr txBox="1"/>
          <p:nvPr/>
        </p:nvSpPr>
        <p:spPr>
          <a:xfrm>
            <a:off x="6096000" y="4329610"/>
            <a:ext cx="5994348" cy="461665"/>
          </a:xfrm>
          <a:prstGeom prst="rect">
            <a:avLst/>
          </a:prstGeom>
          <a:noFill/>
        </p:spPr>
        <p:txBody>
          <a:bodyPr wrap="square" rtlCol="0">
            <a:spAutoFit/>
          </a:bodyPr>
          <a:lstStyle/>
          <a:p>
            <a:r>
              <a:rPr lang="en-US" sz="2400" b="1" dirty="0">
                <a:solidFill>
                  <a:schemeClr val="tx2"/>
                </a:solidFill>
              </a:rPr>
              <a:t>HIGH EFFORT	HIGH EFFORT</a:t>
            </a:r>
          </a:p>
        </p:txBody>
      </p:sp>
      <p:sp>
        <p:nvSpPr>
          <p:cNvPr id="10" name="TextBox 9">
            <a:extLst>
              <a:ext uri="{FF2B5EF4-FFF2-40B4-BE49-F238E27FC236}">
                <a16:creationId xmlns:a16="http://schemas.microsoft.com/office/drawing/2014/main" id="{C63A682D-1B2A-FA01-D45F-A1E9A7AB84E9}"/>
              </a:ext>
            </a:extLst>
          </p:cNvPr>
          <p:cNvSpPr txBox="1"/>
          <p:nvPr/>
        </p:nvSpPr>
        <p:spPr>
          <a:xfrm>
            <a:off x="6096000" y="5753879"/>
            <a:ext cx="5994348" cy="461665"/>
          </a:xfrm>
          <a:prstGeom prst="rect">
            <a:avLst/>
          </a:prstGeom>
          <a:noFill/>
        </p:spPr>
        <p:txBody>
          <a:bodyPr wrap="square" rtlCol="0">
            <a:spAutoFit/>
          </a:bodyPr>
          <a:lstStyle/>
          <a:p>
            <a:r>
              <a:rPr lang="en-US" sz="2400" b="1" dirty="0">
                <a:solidFill>
                  <a:schemeClr val="tx2"/>
                </a:solidFill>
              </a:rPr>
              <a:t>LOW EFFORT	LOW EFFORT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p50"/>
          <p:cNvPicPr preferRelativeResize="0"/>
          <p:nvPr/>
        </p:nvPicPr>
        <p:blipFill rotWithShape="1">
          <a:blip r:embed="rId3">
            <a:alphaModFix/>
          </a:blip>
          <a:srcRect t="10870" b="4860"/>
          <a:stretch/>
        </p:blipFill>
        <p:spPr>
          <a:xfrm>
            <a:off x="20" y="10"/>
            <a:ext cx="12191980" cy="6857990"/>
          </a:xfrm>
          <a:prstGeom prst="rect">
            <a:avLst/>
          </a:prstGeom>
          <a:noFill/>
          <a:ln>
            <a:noFill/>
          </a:ln>
        </p:spPr>
      </p:pic>
      <p:sp>
        <p:nvSpPr>
          <p:cNvPr id="667" name="Google Shape;667;p50"/>
          <p:cNvSpPr txBox="1">
            <a:spLocks noGrp="1"/>
          </p:cNvSpPr>
          <p:nvPr>
            <p:ph type="title" idx="4294967295"/>
          </p:nvPr>
        </p:nvSpPr>
        <p:spPr>
          <a:xfrm>
            <a:off x="342900" y="0"/>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US" sz="4000" dirty="0">
                <a:solidFill>
                  <a:schemeClr val="lt1"/>
                </a:solidFill>
              </a:rPr>
              <a:t>3.6 Schedule your relaxation time</a:t>
            </a:r>
            <a:endParaRPr sz="4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5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74" name="Google Shape;674;p51"/>
          <p:cNvSpPr txBox="1">
            <a:spLocks noGrp="1"/>
          </p:cNvSpPr>
          <p:nvPr>
            <p:ph type="title" idx="4294967295"/>
          </p:nvPr>
        </p:nvSpPr>
        <p:spPr>
          <a:xfrm>
            <a:off x="469900" y="227013"/>
            <a:ext cx="78867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US" sz="4000" dirty="0">
                <a:solidFill>
                  <a:schemeClr val="lt1"/>
                </a:solidFill>
              </a:rPr>
              <a:t>3.7 Learn to say “No”</a:t>
            </a:r>
            <a:endParaRPr sz="4000" dirty="0"/>
          </a:p>
        </p:txBody>
      </p:sp>
      <p:sp>
        <p:nvSpPr>
          <p:cNvPr id="675" name="Google Shape;675;p51"/>
          <p:cNvSpPr txBox="1"/>
          <p:nvPr/>
        </p:nvSpPr>
        <p:spPr>
          <a:xfrm rot="150560">
            <a:off x="4922551" y="2921168"/>
            <a:ext cx="3305646" cy="1015663"/>
          </a:xfrm>
          <a:prstGeom prst="rect">
            <a:avLst/>
          </a:prstGeom>
          <a:solidFill>
            <a:srgbClr val="D8D5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a:solidFill>
                  <a:schemeClr val="dk1"/>
                </a:solidFill>
                <a:latin typeface="Arial"/>
                <a:ea typeface="Arial"/>
                <a:cs typeface="Arial"/>
                <a:sym typeface="Arial"/>
              </a:rPr>
              <a:t>Offer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2"/>
          <p:cNvSpPr txBox="1"/>
          <p:nvPr/>
        </p:nvSpPr>
        <p:spPr>
          <a:xfrm>
            <a:off x="1253046" y="350144"/>
            <a:ext cx="9685907" cy="7269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Arial"/>
              <a:buNone/>
            </a:pPr>
            <a:r>
              <a:rPr lang="en-US" sz="4400" b="1" dirty="0">
                <a:solidFill>
                  <a:schemeClr val="tx2"/>
                </a:solidFill>
                <a:effectLst>
                  <a:outerShdw blurRad="38100" dist="38100" dir="2700000" algn="tl">
                    <a:srgbClr val="000000">
                      <a:alpha val="43137"/>
                    </a:srgbClr>
                  </a:outerShdw>
                </a:effectLst>
                <a:latin typeface="Arial"/>
                <a:ea typeface="Arial"/>
                <a:cs typeface="Arial"/>
                <a:sym typeface="Arial"/>
              </a:rPr>
              <a:t>Summary: Rule # 3- Reduce Stress</a:t>
            </a:r>
            <a:endParaRPr sz="2800" dirty="0">
              <a:solidFill>
                <a:schemeClr val="tx2"/>
              </a:solidFill>
              <a:effectLst>
                <a:outerShdw blurRad="38100" dist="38100" dir="2700000" algn="tl">
                  <a:srgbClr val="000000">
                    <a:alpha val="43137"/>
                  </a:srgbClr>
                </a:outerShdw>
              </a:effectLst>
            </a:endParaRPr>
          </a:p>
        </p:txBody>
      </p:sp>
      <p:sp>
        <p:nvSpPr>
          <p:cNvPr id="682" name="Google Shape;682;p52"/>
          <p:cNvSpPr txBox="1"/>
          <p:nvPr/>
        </p:nvSpPr>
        <p:spPr>
          <a:xfrm>
            <a:off x="2694388" y="1230297"/>
            <a:ext cx="6803222" cy="5360599"/>
          </a:xfrm>
          <a:prstGeom prst="rect">
            <a:avLst/>
          </a:prstGeom>
          <a:noFill/>
          <a:ln>
            <a:noFill/>
          </a:ln>
        </p:spPr>
        <p:txBody>
          <a:bodyPr spcFirstLastPara="1" wrap="square" lIns="91425" tIns="45700" rIns="91425" bIns="45700" anchor="t" anchorCtr="0">
            <a:normAutofit fontScale="92500" lnSpcReduction="20000"/>
          </a:bodyPr>
          <a:lstStyle/>
          <a:p>
            <a:pPr marL="514350" marR="0" lvl="0" indent="-514350" algn="l" rtl="0">
              <a:lnSpc>
                <a:spcPct val="150000"/>
              </a:lnSpc>
              <a:spcBef>
                <a:spcPts val="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Simplifications through elimination</a:t>
            </a:r>
            <a:endParaRPr dirty="0"/>
          </a:p>
          <a:p>
            <a:pPr marL="514350" marR="0" lvl="0" indent="-514350" algn="l" rtl="0">
              <a:lnSpc>
                <a:spcPct val="15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Create a functional to-do list </a:t>
            </a:r>
            <a:endParaRPr dirty="0"/>
          </a:p>
          <a:p>
            <a:pPr marL="514350" marR="0" lvl="0" indent="-514350" algn="l" rtl="0">
              <a:lnSpc>
                <a:spcPct val="15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Keep your mind and body in shape </a:t>
            </a:r>
            <a:endParaRPr dirty="0"/>
          </a:p>
          <a:p>
            <a:pPr marL="514350" marR="0" lvl="0" indent="-514350" algn="l" rtl="0">
              <a:lnSpc>
                <a:spcPct val="15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Eat and sleep well </a:t>
            </a:r>
            <a:endParaRPr dirty="0"/>
          </a:p>
          <a:p>
            <a:pPr marL="514350" marR="0" lvl="0" indent="-514350" algn="l" rtl="0">
              <a:lnSpc>
                <a:spcPct val="15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Make the most of waiting/idle times</a:t>
            </a:r>
            <a:endParaRPr dirty="0"/>
          </a:p>
          <a:p>
            <a:pPr marL="514350" marR="0" lvl="0" indent="-514350" algn="l" rtl="0">
              <a:lnSpc>
                <a:spcPct val="15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Schedule your relaxation time </a:t>
            </a:r>
            <a:endParaRPr dirty="0"/>
          </a:p>
          <a:p>
            <a:pPr marL="514350" marR="0" lvl="0" indent="-514350" algn="l" rtl="0">
              <a:lnSpc>
                <a:spcPct val="150000"/>
              </a:lnSpc>
              <a:spcBef>
                <a:spcPts val="1200"/>
              </a:spcBef>
              <a:spcAft>
                <a:spcPts val="0"/>
              </a:spcAft>
              <a:buClr>
                <a:schemeClr val="dk1"/>
              </a:buClr>
              <a:buSzPts val="3200"/>
              <a:buFont typeface="Arial"/>
              <a:buAutoNum type="arabicPeriod"/>
            </a:pPr>
            <a:r>
              <a:rPr lang="en-US" sz="3200" dirty="0">
                <a:solidFill>
                  <a:schemeClr val="dk1"/>
                </a:solidFill>
                <a:latin typeface="Arial"/>
                <a:ea typeface="Arial"/>
                <a:cs typeface="Arial"/>
                <a:sym typeface="Arial"/>
              </a:rPr>
              <a:t>Learn to say no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0;p6">
            <a:extLst>
              <a:ext uri="{FF2B5EF4-FFF2-40B4-BE49-F238E27FC236}">
                <a16:creationId xmlns:a16="http://schemas.microsoft.com/office/drawing/2014/main" id="{35C01F2B-4812-F1D9-3642-8268108834F9}"/>
              </a:ext>
            </a:extLst>
          </p:cNvPr>
          <p:cNvSpPr txBox="1"/>
          <p:nvPr/>
        </p:nvSpPr>
        <p:spPr>
          <a:xfrm>
            <a:off x="2152650" y="817069"/>
            <a:ext cx="7886700" cy="49708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5B74A"/>
              </a:buClr>
              <a:buSzPts val="3200"/>
              <a:buFont typeface="Arial"/>
              <a:buNone/>
            </a:pPr>
            <a:r>
              <a:rPr lang="en-US" sz="3400" b="1" i="0" u="none" strike="noStrike" cap="none" dirty="0">
                <a:solidFill>
                  <a:schemeClr val="tx2"/>
                </a:solidFill>
                <a:effectLst>
                  <a:outerShdw blurRad="38100" dist="38100" dir="2700000" algn="tl">
                    <a:srgbClr val="000000">
                      <a:alpha val="43137"/>
                    </a:srgbClr>
                  </a:outerShdw>
                </a:effectLst>
                <a:latin typeface="Arial"/>
                <a:ea typeface="Arial"/>
                <a:cs typeface="Arial"/>
                <a:sym typeface="Arial"/>
              </a:rPr>
              <a:t>Introduction – </a:t>
            </a:r>
            <a:r>
              <a:rPr lang="en-US" sz="3400" b="1" dirty="0">
                <a:solidFill>
                  <a:schemeClr val="tx2"/>
                </a:solidFill>
                <a:effectLst>
                  <a:outerShdw blurRad="38100" dist="38100" dir="2700000" algn="tl">
                    <a:srgbClr val="000000">
                      <a:alpha val="43137"/>
                    </a:srgbClr>
                  </a:outerShdw>
                </a:effectLst>
              </a:rPr>
              <a:t>Anthony Fasano</a:t>
            </a:r>
            <a:r>
              <a:rPr lang="en-US" sz="3400" b="1" i="0" u="none" strike="noStrike" cap="none" dirty="0">
                <a:solidFill>
                  <a:schemeClr val="tx2"/>
                </a:solidFill>
                <a:effectLst>
                  <a:outerShdw blurRad="38100" dist="38100" dir="2700000" algn="tl">
                    <a:srgbClr val="000000">
                      <a:alpha val="43137"/>
                    </a:srgbClr>
                  </a:outerShdw>
                </a:effectLst>
                <a:latin typeface="Arial"/>
                <a:ea typeface="Arial"/>
                <a:cs typeface="Arial"/>
                <a:sym typeface="Arial"/>
              </a:rPr>
              <a:t>, P</a:t>
            </a:r>
            <a:r>
              <a:rPr lang="en-US" sz="3400" b="1" dirty="0">
                <a:solidFill>
                  <a:schemeClr val="tx2"/>
                </a:solidFill>
                <a:effectLst>
                  <a:outerShdw blurRad="38100" dist="38100" dir="2700000" algn="tl">
                    <a:srgbClr val="000000">
                      <a:alpha val="43137"/>
                    </a:srgbClr>
                  </a:outerShdw>
                </a:effectLst>
              </a:rPr>
              <a:t>E</a:t>
            </a:r>
            <a:endParaRPr sz="3400" b="1" i="0" u="none" strike="noStrike" cap="none" dirty="0">
              <a:solidFill>
                <a:schemeClr val="tx2"/>
              </a:solidFill>
              <a:effectLst>
                <a:outerShdw blurRad="38100" dist="38100" dir="2700000" algn="tl">
                  <a:srgbClr val="000000">
                    <a:alpha val="43137"/>
                  </a:srgbClr>
                </a:outerShdw>
              </a:effectLst>
              <a:latin typeface="Arial"/>
              <a:ea typeface="Arial"/>
              <a:cs typeface="Arial"/>
              <a:sym typeface="Arial"/>
            </a:endParaRPr>
          </a:p>
        </p:txBody>
      </p:sp>
      <p:sp>
        <p:nvSpPr>
          <p:cNvPr id="3" name="Google Shape;291;p6">
            <a:extLst>
              <a:ext uri="{FF2B5EF4-FFF2-40B4-BE49-F238E27FC236}">
                <a16:creationId xmlns:a16="http://schemas.microsoft.com/office/drawing/2014/main" id="{8B8A9D7E-4196-F21A-14BB-F1683317843C}"/>
              </a:ext>
            </a:extLst>
          </p:cNvPr>
          <p:cNvSpPr/>
          <p:nvPr/>
        </p:nvSpPr>
        <p:spPr>
          <a:xfrm>
            <a:off x="1157548" y="1601783"/>
            <a:ext cx="6795325" cy="4642256"/>
          </a:xfrm>
          <a:prstGeom prst="rect">
            <a:avLst/>
          </a:prstGeom>
          <a:noFill/>
          <a:ln>
            <a:noFill/>
          </a:ln>
        </p:spPr>
        <p:txBody>
          <a:bodyPr spcFirstLastPara="1" wrap="square" lIns="91425" tIns="45700" rIns="91425" bIns="45700" anchor="t" anchorCtr="0">
            <a:spAutoFit/>
          </a:bodyPr>
          <a:lstStyle/>
          <a:p>
            <a:pPr marL="342900" indent="-342900">
              <a:spcBef>
                <a:spcPts val="450"/>
              </a:spcBef>
              <a:spcAft>
                <a:spcPts val="450"/>
              </a:spcAft>
              <a:buSzPct val="100000"/>
              <a:buFont typeface="Wingdings" charset="2"/>
              <a:buChar char="§"/>
            </a:pPr>
            <a:r>
              <a:rPr lang="en-US" altLang="en-US" sz="2400" dirty="0">
                <a:latin typeface="Arial" charset="0"/>
                <a:ea typeface="ＭＳ Ｐゴシック" charset="-128"/>
              </a:rPr>
              <a:t>B.S. &amp; M.S. in Civil Engineering</a:t>
            </a:r>
          </a:p>
          <a:p>
            <a:pPr marL="342900" indent="-342900">
              <a:spcBef>
                <a:spcPts val="450"/>
              </a:spcBef>
              <a:spcAft>
                <a:spcPts val="450"/>
              </a:spcAft>
              <a:buSzPct val="100000"/>
              <a:buFont typeface="Wingdings" charset="2"/>
              <a:buChar char="§"/>
            </a:pPr>
            <a:r>
              <a:rPr lang="en-US" altLang="en-US" sz="2400" dirty="0">
                <a:latin typeface="Arial" charset="0"/>
                <a:ea typeface="ＭＳ Ｐゴシック" charset="-128"/>
              </a:rPr>
              <a:t>Licensed Professional Engineer</a:t>
            </a:r>
          </a:p>
          <a:p>
            <a:pPr marL="342900" indent="-342900">
              <a:spcBef>
                <a:spcPts val="450"/>
              </a:spcBef>
              <a:spcAft>
                <a:spcPts val="450"/>
              </a:spcAft>
              <a:buSzPct val="100000"/>
              <a:buFont typeface="Wingdings" charset="2"/>
              <a:buChar char="§"/>
            </a:pPr>
            <a:r>
              <a:rPr lang="en-US" altLang="en-US" sz="2400" dirty="0">
                <a:latin typeface="Arial" charset="0"/>
                <a:ea typeface="ＭＳ Ｐゴシック" charset="-128"/>
              </a:rPr>
              <a:t>Found success at a reputable firm at a very young age</a:t>
            </a:r>
          </a:p>
          <a:p>
            <a:pPr marL="342900" indent="-342900">
              <a:spcBef>
                <a:spcPts val="450"/>
              </a:spcBef>
              <a:spcAft>
                <a:spcPts val="450"/>
              </a:spcAft>
              <a:buSzPct val="100000"/>
              <a:buFont typeface="Wingdings" charset="2"/>
              <a:buChar char="§"/>
            </a:pPr>
            <a:r>
              <a:rPr lang="en-US" altLang="en-US" sz="2400" dirty="0">
                <a:latin typeface="Arial" charset="0"/>
                <a:ea typeface="ＭＳ Ｐゴシック" charset="-128"/>
              </a:rPr>
              <a:t>Attended </a:t>
            </a:r>
            <a:r>
              <a:rPr lang="en-US" altLang="en-US" sz="2400" dirty="0" err="1">
                <a:latin typeface="Arial" charset="0"/>
                <a:ea typeface="ＭＳ Ｐゴシック" charset="-128"/>
              </a:rPr>
              <a:t>iPEC</a:t>
            </a:r>
            <a:r>
              <a:rPr lang="en-US" altLang="en-US" sz="2400" dirty="0">
                <a:latin typeface="Arial" charset="0"/>
                <a:ea typeface="ＭＳ Ｐゴシック" charset="-128"/>
              </a:rPr>
              <a:t> – the top ranked executive coaching school in the world</a:t>
            </a:r>
          </a:p>
          <a:p>
            <a:pPr marL="342900" indent="-342900">
              <a:spcBef>
                <a:spcPts val="450"/>
              </a:spcBef>
              <a:spcAft>
                <a:spcPts val="450"/>
              </a:spcAft>
              <a:buSzPct val="100000"/>
              <a:buFont typeface="Wingdings" charset="2"/>
              <a:buChar char="§"/>
            </a:pPr>
            <a:r>
              <a:rPr lang="en-US" altLang="en-US" sz="2400" dirty="0">
                <a:latin typeface="Arial" charset="0"/>
                <a:ea typeface="ＭＳ Ｐゴシック" charset="-128"/>
              </a:rPr>
              <a:t>Wrote the best-selling book </a:t>
            </a:r>
            <a:br>
              <a:rPr lang="en-US" altLang="en-US" sz="2400" dirty="0">
                <a:latin typeface="Arial" charset="0"/>
                <a:ea typeface="ＭＳ Ｐゴシック" charset="-128"/>
              </a:rPr>
            </a:br>
            <a:r>
              <a:rPr lang="en-US" altLang="en-US" sz="2400" i="1" dirty="0">
                <a:solidFill>
                  <a:srgbClr val="005085"/>
                </a:solidFill>
                <a:latin typeface="Arial" charset="0"/>
                <a:ea typeface="ＭＳ Ｐゴシック" charset="-128"/>
              </a:rPr>
              <a:t>Engineer Your Own Success </a:t>
            </a:r>
            <a:r>
              <a:rPr lang="en-US" altLang="en-US" sz="2400" dirty="0">
                <a:latin typeface="Arial" charset="0"/>
                <a:ea typeface="ＭＳ Ｐゴシック" charset="-128"/>
              </a:rPr>
              <a:t>and started providing career coaching and speaking services to engineers</a:t>
            </a:r>
          </a:p>
          <a:p>
            <a:pPr marL="457200" marR="0" lvl="0" indent="-457200" algn="l" rtl="0">
              <a:lnSpc>
                <a:spcPct val="100000"/>
              </a:lnSpc>
              <a:spcBef>
                <a:spcPts val="0"/>
              </a:spcBef>
              <a:spcAft>
                <a:spcPts val="0"/>
              </a:spcAft>
              <a:buClr>
                <a:srgbClr val="005085"/>
              </a:buClr>
              <a:buSzPts val="2800"/>
              <a:buFont typeface="Arial"/>
              <a:buChar char="•"/>
            </a:pPr>
            <a:endParaRPr sz="1200" b="0" i="0" u="none" strike="noStrike" cap="none" dirty="0">
              <a:solidFill>
                <a:srgbClr val="000000"/>
              </a:solidFill>
              <a:latin typeface="Arial"/>
              <a:ea typeface="Arial"/>
              <a:cs typeface="Arial"/>
              <a:sym typeface="Arial"/>
            </a:endParaRPr>
          </a:p>
        </p:txBody>
      </p:sp>
      <p:sp>
        <p:nvSpPr>
          <p:cNvPr id="4" name="Google Shape;292;p6">
            <a:extLst>
              <a:ext uri="{FF2B5EF4-FFF2-40B4-BE49-F238E27FC236}">
                <a16:creationId xmlns:a16="http://schemas.microsoft.com/office/drawing/2014/main" id="{1C2D16DF-D0AD-4F4F-6412-5BA449EF0282}"/>
              </a:ext>
            </a:extLst>
          </p:cNvPr>
          <p:cNvSpPr/>
          <p:nvPr/>
        </p:nvSpPr>
        <p:spPr>
          <a:xfrm>
            <a:off x="8454699" y="1804738"/>
            <a:ext cx="3125753" cy="3821126"/>
          </a:xfrm>
          <a:prstGeom prst="rect">
            <a:avLst/>
          </a:prstGeom>
          <a:solidFill>
            <a:srgbClr val="005085"/>
          </a:solidFill>
          <a:ln w="12700" cap="flat" cmpd="sng">
            <a:solidFill>
              <a:srgbClr val="00508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Picture 4">
            <a:extLst>
              <a:ext uri="{FF2B5EF4-FFF2-40B4-BE49-F238E27FC236}">
                <a16:creationId xmlns:a16="http://schemas.microsoft.com/office/drawing/2014/main" id="{D63114C8-49F2-4EC5-9CEA-1189A31623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23142" y="1955551"/>
            <a:ext cx="2832415" cy="3531080"/>
          </a:xfrm>
          <a:prstGeom prst="rect">
            <a:avLst/>
          </a:prstGeom>
        </p:spPr>
      </p:pic>
    </p:spTree>
    <p:extLst>
      <p:ext uri="{BB962C8B-B14F-4D97-AF65-F5344CB8AC3E}">
        <p14:creationId xmlns:p14="http://schemas.microsoft.com/office/powerpoint/2010/main" val="2705953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53"/>
          <p:cNvPicPr preferRelativeResize="0"/>
          <p:nvPr/>
        </p:nvPicPr>
        <p:blipFill rotWithShape="1">
          <a:blip r:embed="rId3">
            <a:alphaModFix/>
          </a:blip>
          <a:srcRect b="5857"/>
          <a:stretch/>
        </p:blipFill>
        <p:spPr>
          <a:xfrm>
            <a:off x="0" y="10"/>
            <a:ext cx="12191980" cy="6857990"/>
          </a:xfrm>
          <a:prstGeom prst="rect">
            <a:avLst/>
          </a:prstGeom>
          <a:noFill/>
          <a:ln>
            <a:noFill/>
          </a:ln>
        </p:spPr>
      </p:pic>
      <p:sp>
        <p:nvSpPr>
          <p:cNvPr id="689" name="Google Shape;689;p53"/>
          <p:cNvSpPr txBox="1">
            <a:spLocks noGrp="1"/>
          </p:cNvSpPr>
          <p:nvPr>
            <p:ph type="title" idx="4294967295"/>
          </p:nvPr>
        </p:nvSpPr>
        <p:spPr>
          <a:xfrm>
            <a:off x="3502616" y="163646"/>
            <a:ext cx="5920353" cy="1325563"/>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4400" b="1" dirty="0">
                <a:solidFill>
                  <a:schemeClr val="lt1"/>
                </a:solidFill>
              </a:rPr>
              <a:t>Is balance possible?</a:t>
            </a:r>
            <a:endParaRPr sz="4400" b="1" dirty="0"/>
          </a:p>
        </p:txBody>
      </p:sp>
      <p:pic>
        <p:nvPicPr>
          <p:cNvPr id="690" name="Google Shape;690;p53" descr="A picture containing text, stop, sign&#10;&#10;Description automatically generated"/>
          <p:cNvPicPr preferRelativeResize="0"/>
          <p:nvPr/>
        </p:nvPicPr>
        <p:blipFill rotWithShape="1">
          <a:blip r:embed="rId4">
            <a:alphaModFix/>
          </a:blip>
          <a:srcRect/>
          <a:stretch/>
        </p:blipFill>
        <p:spPr>
          <a:xfrm>
            <a:off x="742950" y="3697335"/>
            <a:ext cx="1847850" cy="2861188"/>
          </a:xfrm>
          <a:prstGeom prst="rect">
            <a:avLst/>
          </a:prstGeom>
          <a:noFill/>
          <a:ln w="19050" cap="flat" cmpd="sng">
            <a:solidFill>
              <a:schemeClr val="l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696" name="Google Shape;696;p54"/>
          <p:cNvGrpSpPr/>
          <p:nvPr/>
        </p:nvGrpSpPr>
        <p:grpSpPr>
          <a:xfrm>
            <a:off x="1426554" y="2000557"/>
            <a:ext cx="2682587" cy="4493591"/>
            <a:chOff x="467641" y="1999281"/>
            <a:chExt cx="2682587" cy="4493591"/>
          </a:xfrm>
        </p:grpSpPr>
        <p:sp>
          <p:nvSpPr>
            <p:cNvPr id="697" name="Google Shape;697;p54"/>
            <p:cNvSpPr/>
            <p:nvPr/>
          </p:nvSpPr>
          <p:spPr>
            <a:xfrm>
              <a:off x="467641"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E5B74A"/>
                </a:buClr>
                <a:buSzPts val="3200"/>
                <a:buFont typeface="Arial"/>
                <a:buNone/>
              </a:pPr>
              <a:r>
                <a:rPr lang="en-US" sz="3200" dirty="0">
                  <a:solidFill>
                    <a:schemeClr val="bg1"/>
                  </a:solidFill>
                  <a:effectLst>
                    <a:outerShdw blurRad="38100" dist="38100" dir="2700000" algn="tl">
                      <a:srgbClr val="000000">
                        <a:alpha val="43137"/>
                      </a:srgbClr>
                    </a:outerShdw>
                  </a:effectLst>
                  <a:latin typeface="Arial"/>
                  <a:ea typeface="Arial"/>
                  <a:cs typeface="Arial"/>
                  <a:sym typeface="Arial"/>
                </a:rPr>
                <a:t>Stay Organized</a:t>
              </a:r>
              <a:endParaRPr dirty="0">
                <a:solidFill>
                  <a:schemeClr val="bg1"/>
                </a:solidFill>
                <a:effectLst>
                  <a:outerShdw blurRad="38100" dist="38100" dir="2700000" algn="tl">
                    <a:srgbClr val="000000">
                      <a:alpha val="43137"/>
                    </a:srgbClr>
                  </a:outerShdw>
                </a:effectLst>
              </a:endParaRPr>
            </a:p>
          </p:txBody>
        </p:sp>
        <p:sp>
          <p:nvSpPr>
            <p:cNvPr id="698" name="Google Shape;698;p54"/>
            <p:cNvSpPr/>
            <p:nvPr/>
          </p:nvSpPr>
          <p:spPr>
            <a:xfrm>
              <a:off x="894535" y="2102680"/>
              <a:ext cx="1828798" cy="1828798"/>
            </a:xfrm>
            <a:prstGeom prst="ellipse">
              <a:avLst/>
            </a:prstGeom>
            <a:blipFill rotWithShape="1">
              <a:blip r:embed="rId3">
                <a:alphaModFix/>
              </a:blip>
              <a:stretch>
                <a:fillRect l="-8942" t="891" r="-41056" b="-890"/>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54"/>
          <p:cNvGrpSpPr/>
          <p:nvPr/>
        </p:nvGrpSpPr>
        <p:grpSpPr>
          <a:xfrm>
            <a:off x="4738248" y="2000557"/>
            <a:ext cx="2682587" cy="4493591"/>
            <a:chOff x="3230705" y="1999281"/>
            <a:chExt cx="2682587" cy="4493591"/>
          </a:xfrm>
        </p:grpSpPr>
        <p:sp>
          <p:nvSpPr>
            <p:cNvPr id="700" name="Google Shape;700;p54"/>
            <p:cNvSpPr/>
            <p:nvPr/>
          </p:nvSpPr>
          <p:spPr>
            <a:xfrm>
              <a:off x="3230705"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E5B74A"/>
                </a:buClr>
                <a:buSzPts val="3200"/>
                <a:buFont typeface="Arial"/>
                <a:buNone/>
              </a:pPr>
              <a:r>
                <a:rPr lang="en-US" sz="3200" dirty="0">
                  <a:solidFill>
                    <a:schemeClr val="bg1"/>
                  </a:solidFill>
                  <a:effectLst>
                    <a:outerShdw blurRad="38100" dist="38100" dir="2700000" algn="tl">
                      <a:srgbClr val="000000">
                        <a:alpha val="43137"/>
                      </a:srgbClr>
                    </a:outerShdw>
                  </a:effectLst>
                  <a:latin typeface="Arial"/>
                  <a:ea typeface="Arial"/>
                  <a:cs typeface="Arial"/>
                  <a:sym typeface="Arial"/>
                </a:rPr>
                <a:t>Remain Focused</a:t>
              </a:r>
              <a:endParaRPr dirty="0">
                <a:solidFill>
                  <a:schemeClr val="bg1"/>
                </a:solidFill>
                <a:effectLst>
                  <a:outerShdw blurRad="38100" dist="38100" dir="2700000" algn="tl">
                    <a:srgbClr val="000000">
                      <a:alpha val="43137"/>
                    </a:srgbClr>
                  </a:outerShdw>
                </a:effectLst>
              </a:endParaRPr>
            </a:p>
          </p:txBody>
        </p:sp>
        <p:sp>
          <p:nvSpPr>
            <p:cNvPr id="701" name="Google Shape;701;p54"/>
            <p:cNvSpPr/>
            <p:nvPr/>
          </p:nvSpPr>
          <p:spPr>
            <a:xfrm>
              <a:off x="3657600" y="2102680"/>
              <a:ext cx="1828798" cy="1828798"/>
            </a:xfrm>
            <a:prstGeom prst="ellipse">
              <a:avLst/>
            </a:prstGeom>
            <a:blipFill rotWithShape="1">
              <a:blip r:embed="rId4">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54"/>
          <p:cNvGrpSpPr/>
          <p:nvPr/>
        </p:nvGrpSpPr>
        <p:grpSpPr>
          <a:xfrm>
            <a:off x="8049942" y="2000557"/>
            <a:ext cx="2682587" cy="4493591"/>
            <a:chOff x="5993770" y="1999281"/>
            <a:chExt cx="2682587" cy="4493591"/>
          </a:xfrm>
        </p:grpSpPr>
        <p:sp>
          <p:nvSpPr>
            <p:cNvPr id="703" name="Google Shape;703;p54"/>
            <p:cNvSpPr/>
            <p:nvPr/>
          </p:nvSpPr>
          <p:spPr>
            <a:xfrm>
              <a:off x="5993770"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E5B74A"/>
                </a:buClr>
                <a:buSzPts val="3200"/>
                <a:buFont typeface="Arial"/>
                <a:buNone/>
              </a:pPr>
              <a:r>
                <a:rPr lang="en-US" sz="3200" dirty="0">
                  <a:solidFill>
                    <a:schemeClr val="bg1"/>
                  </a:solidFill>
                  <a:effectLst>
                    <a:outerShdw blurRad="38100" dist="38100" dir="2700000" algn="tl">
                      <a:srgbClr val="000000">
                        <a:alpha val="43137"/>
                      </a:srgbClr>
                    </a:outerShdw>
                  </a:effectLst>
                  <a:latin typeface="Arial"/>
                  <a:ea typeface="Arial"/>
                  <a:cs typeface="Arial"/>
                  <a:sym typeface="Arial"/>
                </a:rPr>
                <a:t>Reduce Stress</a:t>
              </a:r>
              <a:endParaRPr dirty="0">
                <a:solidFill>
                  <a:schemeClr val="bg1"/>
                </a:solidFill>
                <a:effectLst>
                  <a:outerShdw blurRad="38100" dist="38100" dir="2700000" algn="tl">
                    <a:srgbClr val="000000">
                      <a:alpha val="43137"/>
                    </a:srgbClr>
                  </a:outerShdw>
                </a:effectLst>
              </a:endParaRPr>
            </a:p>
          </p:txBody>
        </p:sp>
        <p:sp>
          <p:nvSpPr>
            <p:cNvPr id="704" name="Google Shape;704;p54"/>
            <p:cNvSpPr/>
            <p:nvPr/>
          </p:nvSpPr>
          <p:spPr>
            <a:xfrm>
              <a:off x="6420665" y="2102680"/>
              <a:ext cx="1828798" cy="1828798"/>
            </a:xfrm>
            <a:prstGeom prst="ellipse">
              <a:avLst/>
            </a:prstGeom>
            <a:blipFill rotWithShape="1">
              <a:blip r:embed="rId5">
                <a:alphaModFix/>
              </a:blip>
              <a:stretch>
                <a:fillRect l="-45090" t="1727" r="-4906" b="-1726"/>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54"/>
          <p:cNvSpPr txBox="1">
            <a:spLocks noGrp="1"/>
          </p:cNvSpPr>
          <p:nvPr>
            <p:ph type="title" idx="4294967295"/>
          </p:nvPr>
        </p:nvSpPr>
        <p:spPr>
          <a:xfrm>
            <a:off x="1485868" y="190896"/>
            <a:ext cx="9220264" cy="6889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3600"/>
              <a:buFont typeface="Arial"/>
              <a:buNone/>
            </a:pPr>
            <a:r>
              <a:rPr lang="en-US" sz="3600" b="1" dirty="0">
                <a:solidFill>
                  <a:schemeClr val="tx2"/>
                </a:solidFill>
                <a:effectLst>
                  <a:outerShdw blurRad="38100" dist="38100" dir="2700000" algn="tl">
                    <a:srgbClr val="000000">
                      <a:alpha val="43137"/>
                    </a:srgbClr>
                  </a:outerShdw>
                </a:effectLst>
              </a:rPr>
              <a:t>Three Rules to Maximizing Productivity</a:t>
            </a:r>
            <a:endParaRPr sz="3600" b="1" dirty="0">
              <a:solidFill>
                <a:schemeClr val="tx2"/>
              </a:solidFill>
              <a:effectLst>
                <a:outerShdw blurRad="38100" dist="38100" dir="2700000" algn="tl">
                  <a:srgbClr val="000000">
                    <a:alpha val="43137"/>
                  </a:srgbClr>
                </a:outerShdw>
              </a:effectLst>
            </a:endParaRPr>
          </a:p>
        </p:txBody>
      </p:sp>
      <p:sp>
        <p:nvSpPr>
          <p:cNvPr id="706" name="Google Shape;706;p54"/>
          <p:cNvSpPr txBox="1"/>
          <p:nvPr/>
        </p:nvSpPr>
        <p:spPr>
          <a:xfrm>
            <a:off x="2427410" y="888163"/>
            <a:ext cx="733718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i="1" dirty="0">
                <a:solidFill>
                  <a:schemeClr val="accent1"/>
                </a:solidFill>
                <a:latin typeface="Arial"/>
                <a:ea typeface="Arial"/>
                <a:cs typeface="Arial"/>
                <a:sym typeface="Arial"/>
              </a:rPr>
              <a:t>Balance </a:t>
            </a:r>
            <a:r>
              <a:rPr lang="en-US" sz="3200" b="1" dirty="0">
                <a:solidFill>
                  <a:schemeClr val="accent1"/>
                </a:solidFill>
                <a:latin typeface="Arial"/>
                <a:ea typeface="Arial"/>
                <a:cs typeface="Arial"/>
                <a:sym typeface="Arial"/>
              </a:rPr>
              <a:t>IS</a:t>
            </a:r>
            <a:r>
              <a:rPr lang="en-US" sz="3200" i="1" dirty="0">
                <a:solidFill>
                  <a:schemeClr val="accent1"/>
                </a:solidFill>
                <a:latin typeface="Arial"/>
                <a:ea typeface="Arial"/>
                <a:cs typeface="Arial"/>
                <a:sym typeface="Arial"/>
              </a:rPr>
              <a:t> possible!</a:t>
            </a:r>
            <a:endParaRPr dirty="0">
              <a:solidFill>
                <a:schemeClr val="accen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2" name="Rectangle 1">
            <a:extLst>
              <a:ext uri="{FF2B5EF4-FFF2-40B4-BE49-F238E27FC236}">
                <a16:creationId xmlns:a16="http://schemas.microsoft.com/office/drawing/2014/main" id="{3127CBA4-5230-3919-2810-23C68DAE3A95}"/>
              </a:ext>
            </a:extLst>
          </p:cNvPr>
          <p:cNvSpPr/>
          <p:nvPr/>
        </p:nvSpPr>
        <p:spPr>
          <a:xfrm>
            <a:off x="1" y="0"/>
            <a:ext cx="12192000" cy="6858000"/>
          </a:xfrm>
          <a:prstGeom prst="rect">
            <a:avLst/>
          </a:prstGeom>
          <a:gradFill flip="none" rotWithShape="1">
            <a:gsLst>
              <a:gs pos="0">
                <a:schemeClr val="accent1">
                  <a:lumMod val="5000"/>
                  <a:lumOff val="95000"/>
                  <a:alpha val="0"/>
                </a:schemeClr>
              </a:gs>
              <a:gs pos="51000">
                <a:schemeClr val="accent1">
                  <a:lumMod val="45000"/>
                  <a:lumOff val="55000"/>
                  <a:alpha val="6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Google Shape;712;p55"/>
          <p:cNvSpPr txBox="1">
            <a:spLocks noGrp="1"/>
          </p:cNvSpPr>
          <p:nvPr>
            <p:ph type="title" idx="4294967295"/>
          </p:nvPr>
        </p:nvSpPr>
        <p:spPr>
          <a:xfrm>
            <a:off x="0" y="306388"/>
            <a:ext cx="6007100" cy="560387"/>
          </a:xfrm>
          <a:prstGeom prst="rect">
            <a:avLst/>
          </a:prstGeom>
          <a:ln/>
        </p:spPr>
        <p:style>
          <a:lnRef idx="0">
            <a:schemeClr val="accent1"/>
          </a:lnRef>
          <a:fillRef idx="3">
            <a:schemeClr val="accent1"/>
          </a:fillRef>
          <a:effectRef idx="3">
            <a:schemeClr val="accent1"/>
          </a:effectRef>
          <a:fontRef idx="minor">
            <a:schemeClr val="lt1"/>
          </a:fontRef>
        </p:style>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b="1" dirty="0">
                <a:solidFill>
                  <a:schemeClr val="bg1"/>
                </a:solidFill>
                <a:effectLst>
                  <a:outerShdw blurRad="38100" dist="38100" dir="2700000" algn="tl">
                    <a:srgbClr val="000000">
                      <a:alpha val="43137"/>
                    </a:srgbClr>
                  </a:outerShdw>
                </a:effectLst>
              </a:rPr>
              <a:t>Books on Productivity:</a:t>
            </a:r>
            <a:endParaRPr b="1" dirty="0">
              <a:solidFill>
                <a:schemeClr val="bg1"/>
              </a:solidFill>
              <a:effectLst>
                <a:outerShdw blurRad="38100" dist="38100" dir="2700000" algn="tl">
                  <a:srgbClr val="000000">
                    <a:alpha val="43137"/>
                  </a:srgbClr>
                </a:outerShdw>
              </a:effectLst>
            </a:endParaRPr>
          </a:p>
        </p:txBody>
      </p:sp>
      <p:sp>
        <p:nvSpPr>
          <p:cNvPr id="713" name="Google Shape;713;p55"/>
          <p:cNvSpPr txBox="1">
            <a:spLocks noGrp="1"/>
          </p:cNvSpPr>
          <p:nvPr>
            <p:ph type="body" idx="4294967295"/>
          </p:nvPr>
        </p:nvSpPr>
        <p:spPr>
          <a:xfrm>
            <a:off x="0" y="1238250"/>
            <a:ext cx="6605588" cy="5313363"/>
          </a:xfrm>
          <a:prstGeom prst="rect">
            <a:avLst/>
          </a:prstGeom>
          <a:noFill/>
          <a:ln>
            <a:noFill/>
          </a:ln>
        </p:spPr>
        <p:txBody>
          <a:bodyPr spcFirstLastPara="1" wrap="square" lIns="91425" tIns="45700" rIns="91425" bIns="45700" anchor="t" anchorCtr="0">
            <a:noAutofit/>
          </a:bodyPr>
          <a:lstStyle/>
          <a:p>
            <a:pPr marL="466725" lvl="0" indent="-466725" algn="l" rtl="0">
              <a:lnSpc>
                <a:spcPct val="100000"/>
              </a:lnSpc>
              <a:spcBef>
                <a:spcPts val="0"/>
              </a:spcBef>
              <a:spcAft>
                <a:spcPts val="0"/>
              </a:spcAft>
              <a:buClr>
                <a:schemeClr val="dk1"/>
              </a:buClr>
              <a:buSzPts val="2400"/>
              <a:buFont typeface="Wingdings" pitchFamily="2" charset="2"/>
              <a:buChar char="v"/>
            </a:pPr>
            <a:r>
              <a:rPr lang="en-US" sz="2400" b="1" u="sng" dirty="0">
                <a:solidFill>
                  <a:schemeClr val="accent1"/>
                </a:solidFill>
                <a:hlinkClick r:id="rId3">
                  <a:extLst>
                    <a:ext uri="{A12FA001-AC4F-418D-AE19-62706E023703}">
                      <ahyp:hlinkClr xmlns:ahyp="http://schemas.microsoft.com/office/drawing/2018/hyperlinkcolor" val="tx"/>
                    </a:ext>
                  </a:extLst>
                </a:hlinkClick>
              </a:rPr>
              <a:t>Living the 80/20 </a:t>
            </a:r>
            <a:r>
              <a:rPr lang="en-US" b="1" u="sng" dirty="0">
                <a:solidFill>
                  <a:schemeClr val="accent1"/>
                </a:solidFill>
                <a:hlinkClick r:id="rId3">
                  <a:extLst>
                    <a:ext uri="{A12FA001-AC4F-418D-AE19-62706E023703}">
                      <ahyp:hlinkClr xmlns:ahyp="http://schemas.microsoft.com/office/drawing/2018/hyperlinkcolor" val="tx"/>
                    </a:ext>
                  </a:extLst>
                </a:hlinkClick>
              </a:rPr>
              <a:t>Way (Richard Koch)</a:t>
            </a:r>
            <a:endParaRPr b="1" dirty="0">
              <a:solidFill>
                <a:schemeClr val="accent1"/>
              </a:solidFill>
            </a:endParaRPr>
          </a:p>
          <a:p>
            <a:pPr marL="466725" lvl="0" indent="-466725" algn="l" rtl="0">
              <a:lnSpc>
                <a:spcPct val="100000"/>
              </a:lnSpc>
              <a:spcBef>
                <a:spcPts val="2400"/>
              </a:spcBef>
              <a:spcAft>
                <a:spcPts val="0"/>
              </a:spcAft>
              <a:buClr>
                <a:schemeClr val="dk1"/>
              </a:buClr>
              <a:buSzPts val="2400"/>
              <a:buFont typeface="Wingdings" pitchFamily="2" charset="2"/>
              <a:buChar char="v"/>
            </a:pPr>
            <a:r>
              <a:rPr lang="en-US" b="1" u="sng" dirty="0">
                <a:solidFill>
                  <a:schemeClr val="accent1"/>
                </a:solidFill>
                <a:hlinkClick r:id="rId3">
                  <a:extLst>
                    <a:ext uri="{A12FA001-AC4F-418D-AE19-62706E023703}">
                      <ahyp:hlinkClr xmlns:ahyp="http://schemas.microsoft.com/office/drawing/2018/hyperlinkcolor" val="tx"/>
                    </a:ext>
                  </a:extLst>
                </a:hlinkClick>
              </a:rPr>
              <a:t>The 80/20 Principle (Richard Koch)</a:t>
            </a:r>
            <a:endParaRPr b="1" dirty="0">
              <a:solidFill>
                <a:schemeClr val="accent1"/>
              </a:solidFill>
            </a:endParaRPr>
          </a:p>
          <a:p>
            <a:pPr marL="466725" lvl="0" indent="-466725" algn="l" rtl="0">
              <a:lnSpc>
                <a:spcPct val="100000"/>
              </a:lnSpc>
              <a:spcBef>
                <a:spcPts val="2400"/>
              </a:spcBef>
              <a:spcAft>
                <a:spcPts val="0"/>
              </a:spcAft>
              <a:buClr>
                <a:schemeClr val="dk1"/>
              </a:buClr>
              <a:buSzPts val="2400"/>
              <a:buFont typeface="Wingdings" pitchFamily="2" charset="2"/>
              <a:buChar char="v"/>
            </a:pPr>
            <a:r>
              <a:rPr lang="en-US" sz="2400" b="1" u="sng" dirty="0">
                <a:solidFill>
                  <a:schemeClr val="accent1"/>
                </a:solidFill>
                <a:hlinkClick r:id="rId4">
                  <a:extLst>
                    <a:ext uri="{A12FA001-AC4F-418D-AE19-62706E023703}">
                      <ahyp:hlinkClr xmlns:ahyp="http://schemas.microsoft.com/office/drawing/2018/hyperlinkcolor" val="tx"/>
                    </a:ext>
                  </a:extLst>
                </a:hlinkClick>
              </a:rPr>
              <a:t>The Power of Less (Leo </a:t>
            </a:r>
            <a:r>
              <a:rPr lang="en-US" sz="2400" b="1" u="sng" dirty="0" err="1">
                <a:solidFill>
                  <a:schemeClr val="accent1"/>
                </a:solidFill>
                <a:hlinkClick r:id="rId4">
                  <a:extLst>
                    <a:ext uri="{A12FA001-AC4F-418D-AE19-62706E023703}">
                      <ahyp:hlinkClr xmlns:ahyp="http://schemas.microsoft.com/office/drawing/2018/hyperlinkcolor" val="tx"/>
                    </a:ext>
                  </a:extLst>
                </a:hlinkClick>
              </a:rPr>
              <a:t>Babauta</a:t>
            </a:r>
            <a:r>
              <a:rPr lang="en-US" sz="2400" b="1" u="sng" dirty="0">
                <a:solidFill>
                  <a:schemeClr val="accent1"/>
                </a:solidFill>
                <a:hlinkClick r:id="rId4">
                  <a:extLst>
                    <a:ext uri="{A12FA001-AC4F-418D-AE19-62706E023703}">
                      <ahyp:hlinkClr xmlns:ahyp="http://schemas.microsoft.com/office/drawing/2018/hyperlinkcolor" val="tx"/>
                    </a:ext>
                  </a:extLst>
                </a:hlinkClick>
              </a:rPr>
              <a:t>)</a:t>
            </a:r>
            <a:endParaRPr sz="2400" b="1" dirty="0">
              <a:solidFill>
                <a:schemeClr val="accent1"/>
              </a:solidFill>
            </a:endParaRPr>
          </a:p>
          <a:p>
            <a:pPr marL="466725" lvl="0" indent="-466725" algn="l" rtl="0">
              <a:lnSpc>
                <a:spcPct val="100000"/>
              </a:lnSpc>
              <a:spcBef>
                <a:spcPts val="2400"/>
              </a:spcBef>
              <a:spcAft>
                <a:spcPts val="0"/>
              </a:spcAft>
              <a:buClr>
                <a:schemeClr val="dk1"/>
              </a:buClr>
              <a:buSzPts val="2400"/>
              <a:buFont typeface="Wingdings" pitchFamily="2" charset="2"/>
              <a:buChar char="v"/>
            </a:pPr>
            <a:r>
              <a:rPr lang="en-US" sz="2400" b="1" u="sng" dirty="0">
                <a:solidFill>
                  <a:schemeClr val="accent1"/>
                </a:solidFill>
                <a:hlinkClick r:id="rId5">
                  <a:extLst>
                    <a:ext uri="{A12FA001-AC4F-418D-AE19-62706E023703}">
                      <ahyp:hlinkClr xmlns:ahyp="http://schemas.microsoft.com/office/drawing/2018/hyperlinkcolor" val="tx"/>
                    </a:ext>
                  </a:extLst>
                </a:hlinkClick>
              </a:rPr>
              <a:t>Getting Things Done (David Allen)</a:t>
            </a:r>
            <a:endParaRPr sz="2400" b="1" dirty="0">
              <a:solidFill>
                <a:schemeClr val="accent1"/>
              </a:solidFill>
            </a:endParaRPr>
          </a:p>
          <a:p>
            <a:pPr marL="466725" lvl="0" indent="-466725" algn="l" rtl="0">
              <a:lnSpc>
                <a:spcPct val="100000"/>
              </a:lnSpc>
              <a:spcBef>
                <a:spcPts val="2400"/>
              </a:spcBef>
              <a:spcAft>
                <a:spcPts val="0"/>
              </a:spcAft>
              <a:buClr>
                <a:schemeClr val="dk1"/>
              </a:buClr>
              <a:buSzPts val="2400"/>
              <a:buFont typeface="Wingdings" pitchFamily="2" charset="2"/>
              <a:buChar char="v"/>
            </a:pPr>
            <a:r>
              <a:rPr lang="en-US" sz="2400" b="1" u="sng" dirty="0">
                <a:solidFill>
                  <a:schemeClr val="accent1"/>
                </a:solidFill>
                <a:hlinkClick r:id="rId6">
                  <a:extLst>
                    <a:ext uri="{A12FA001-AC4F-418D-AE19-62706E023703}">
                      <ahyp:hlinkClr xmlns:ahyp="http://schemas.microsoft.com/office/drawing/2018/hyperlinkcolor" val="tx"/>
                    </a:ext>
                  </a:extLst>
                </a:hlinkClick>
              </a:rPr>
              <a:t>Sleep Smarter (Shawn Stevenson)</a:t>
            </a:r>
            <a:endParaRPr sz="2400" b="1" dirty="0">
              <a:solidFill>
                <a:schemeClr val="accent1"/>
              </a:solidFill>
            </a:endParaRPr>
          </a:p>
          <a:p>
            <a:pPr marL="466725" lvl="0" indent="-466725" algn="l" rtl="0">
              <a:lnSpc>
                <a:spcPct val="100000"/>
              </a:lnSpc>
              <a:spcBef>
                <a:spcPts val="2400"/>
              </a:spcBef>
              <a:spcAft>
                <a:spcPts val="0"/>
              </a:spcAft>
              <a:buClr>
                <a:schemeClr val="dk1"/>
              </a:buClr>
              <a:buSzPts val="2400"/>
              <a:buFont typeface="Wingdings" pitchFamily="2" charset="2"/>
              <a:buChar char="v"/>
            </a:pPr>
            <a:r>
              <a:rPr lang="en-US" sz="2400" b="1" u="sng" dirty="0">
                <a:solidFill>
                  <a:schemeClr val="accent1"/>
                </a:solidFill>
                <a:hlinkClick r:id="rId7">
                  <a:extLst>
                    <a:ext uri="{A12FA001-AC4F-418D-AE19-62706E023703}">
                      <ahyp:hlinkClr xmlns:ahyp="http://schemas.microsoft.com/office/drawing/2018/hyperlinkcolor" val="tx"/>
                    </a:ext>
                  </a:extLst>
                </a:hlinkClick>
              </a:rPr>
              <a:t>The 5 Laws That Determine All of Life's Outcomes (Brett </a:t>
            </a:r>
            <a:r>
              <a:rPr lang="en-US" sz="2400" b="1" u="sng" dirty="0" err="1">
                <a:solidFill>
                  <a:schemeClr val="accent1"/>
                </a:solidFill>
                <a:hlinkClick r:id="rId7">
                  <a:extLst>
                    <a:ext uri="{A12FA001-AC4F-418D-AE19-62706E023703}">
                      <ahyp:hlinkClr xmlns:ahyp="http://schemas.microsoft.com/office/drawing/2018/hyperlinkcolor" val="tx"/>
                    </a:ext>
                  </a:extLst>
                </a:hlinkClick>
              </a:rPr>
              <a:t>Harward</a:t>
            </a:r>
            <a:r>
              <a:rPr lang="en-US" sz="2400" b="1" u="sng" dirty="0">
                <a:solidFill>
                  <a:schemeClr val="accent1"/>
                </a:solidFill>
                <a:hlinkClick r:id="rId7">
                  <a:extLst>
                    <a:ext uri="{A12FA001-AC4F-418D-AE19-62706E023703}">
                      <ahyp:hlinkClr xmlns:ahyp="http://schemas.microsoft.com/office/drawing/2018/hyperlinkcolor" val="tx"/>
                    </a:ext>
                  </a:extLst>
                </a:hlinkClick>
              </a:rPr>
              <a:t>)</a:t>
            </a:r>
            <a:endParaRPr sz="2400" b="1" dirty="0">
              <a:solidFill>
                <a:schemeClr val="accent1"/>
              </a:solidFill>
            </a:endParaRPr>
          </a:p>
          <a:p>
            <a:pPr marL="466725" lvl="0" indent="-466725" algn="l" rtl="0">
              <a:lnSpc>
                <a:spcPct val="100000"/>
              </a:lnSpc>
              <a:spcBef>
                <a:spcPts val="2400"/>
              </a:spcBef>
              <a:spcAft>
                <a:spcPts val="0"/>
              </a:spcAft>
              <a:buClr>
                <a:schemeClr val="dk1"/>
              </a:buClr>
              <a:buSzPts val="2400"/>
              <a:buFont typeface="Wingdings" pitchFamily="2" charset="2"/>
              <a:buChar char="v"/>
            </a:pPr>
            <a:r>
              <a:rPr lang="en-US" sz="2400" b="1" u="sng" dirty="0">
                <a:solidFill>
                  <a:schemeClr val="accent1"/>
                </a:solidFill>
                <a:hlinkClick r:id="rId8">
                  <a:extLst>
                    <a:ext uri="{A12FA001-AC4F-418D-AE19-62706E023703}">
                      <ahyp:hlinkClr xmlns:ahyp="http://schemas.microsoft.com/office/drawing/2018/hyperlinkcolor" val="tx"/>
                    </a:ext>
                  </a:extLst>
                </a:hlinkClick>
              </a:rPr>
              <a:t>Deep Work (Cal Newport)</a:t>
            </a:r>
            <a:endParaRPr sz="2400" b="1" dirty="0">
              <a:solidFill>
                <a:schemeClr val="accent1"/>
              </a:solidFill>
            </a:endParaRPr>
          </a:p>
          <a:p>
            <a:pPr marL="466725" lvl="0" indent="-314325" algn="l" rtl="0">
              <a:lnSpc>
                <a:spcPct val="100000"/>
              </a:lnSpc>
              <a:spcBef>
                <a:spcPts val="2400"/>
              </a:spcBef>
              <a:spcAft>
                <a:spcPts val="0"/>
              </a:spcAft>
              <a:buClr>
                <a:schemeClr val="dk1"/>
              </a:buClr>
              <a:buSzPts val="2400"/>
              <a:buNone/>
            </a:pPr>
            <a:endParaRPr sz="2400" dirty="0"/>
          </a:p>
          <a:p>
            <a:pPr marL="466725" lvl="0" indent="-314325" algn="l" rtl="0">
              <a:lnSpc>
                <a:spcPct val="100000"/>
              </a:lnSpc>
              <a:spcBef>
                <a:spcPts val="2400"/>
              </a:spcBef>
              <a:spcAft>
                <a:spcPts val="0"/>
              </a:spcAft>
              <a:buClr>
                <a:schemeClr val="dk1"/>
              </a:buClr>
              <a:buSzPts val="2400"/>
              <a:buNone/>
            </a:pPr>
            <a:endParaRPr sz="2400" dirty="0"/>
          </a:p>
          <a:p>
            <a:pPr marL="0" lvl="0" indent="0" algn="l" rtl="0">
              <a:lnSpc>
                <a:spcPct val="100000"/>
              </a:lnSpc>
              <a:spcBef>
                <a:spcPts val="2400"/>
              </a:spcBef>
              <a:spcAft>
                <a:spcPts val="0"/>
              </a:spcAft>
              <a:buClr>
                <a:schemeClr val="dk1"/>
              </a:buClr>
              <a:buSzPts val="2400"/>
              <a:buNone/>
            </a:pPr>
            <a:endParaRPr sz="2400" dirty="0"/>
          </a:p>
          <a:p>
            <a:pPr marL="0" lvl="0" indent="0" algn="l" rtl="0">
              <a:lnSpc>
                <a:spcPct val="100000"/>
              </a:lnSpc>
              <a:spcBef>
                <a:spcPts val="2400"/>
              </a:spcBef>
              <a:spcAft>
                <a:spcPts val="0"/>
              </a:spcAft>
              <a:buClr>
                <a:schemeClr val="dk1"/>
              </a:buClr>
              <a:buSzPts val="2400"/>
              <a:buNone/>
            </a:pPr>
            <a:endParaRPr sz="2400" u="sng" dirty="0">
              <a:solidFill>
                <a:schemeClr val="hlink"/>
              </a:solidFill>
              <a:hlinkClick r:id="rId9"/>
            </a:endParaRPr>
          </a:p>
          <a:p>
            <a:pPr marL="0" lvl="0" indent="0" algn="l" rtl="0">
              <a:lnSpc>
                <a:spcPct val="100000"/>
              </a:lnSpc>
              <a:spcBef>
                <a:spcPts val="2400"/>
              </a:spcBef>
              <a:spcAft>
                <a:spcPts val="0"/>
              </a:spcAft>
              <a:buClr>
                <a:schemeClr val="dk1"/>
              </a:buClr>
              <a:buSzPts val="2400"/>
              <a:buNone/>
            </a:pPr>
            <a:endParaRPr sz="2400" dirty="0"/>
          </a:p>
        </p:txBody>
      </p:sp>
      <p:pic>
        <p:nvPicPr>
          <p:cNvPr id="714" name="Google Shape;714;p55"/>
          <p:cNvPicPr preferRelativeResize="0"/>
          <p:nvPr/>
        </p:nvPicPr>
        <p:blipFill rotWithShape="1">
          <a:blip r:embed="rId10">
            <a:alphaModFix/>
          </a:blip>
          <a:srcRect/>
          <a:stretch/>
        </p:blipFill>
        <p:spPr>
          <a:xfrm>
            <a:off x="9127425" y="4770606"/>
            <a:ext cx="1225712" cy="1860975"/>
          </a:xfrm>
          <a:prstGeom prst="rect">
            <a:avLst/>
          </a:prstGeom>
          <a:noFill/>
          <a:ln>
            <a:noFill/>
          </a:ln>
        </p:spPr>
      </p:pic>
      <p:pic>
        <p:nvPicPr>
          <p:cNvPr id="715" name="Google Shape;715;p55"/>
          <p:cNvPicPr preferRelativeResize="0"/>
          <p:nvPr/>
        </p:nvPicPr>
        <p:blipFill rotWithShape="1">
          <a:blip r:embed="rId11">
            <a:alphaModFix/>
          </a:blip>
          <a:srcRect/>
          <a:stretch/>
        </p:blipFill>
        <p:spPr>
          <a:xfrm>
            <a:off x="7517025" y="4737873"/>
            <a:ext cx="1236188" cy="1860975"/>
          </a:xfrm>
          <a:prstGeom prst="rect">
            <a:avLst/>
          </a:prstGeom>
          <a:noFill/>
          <a:ln>
            <a:noFill/>
          </a:ln>
        </p:spPr>
      </p:pic>
      <p:pic>
        <p:nvPicPr>
          <p:cNvPr id="716" name="Google Shape;716;p55"/>
          <p:cNvPicPr preferRelativeResize="0"/>
          <p:nvPr/>
        </p:nvPicPr>
        <p:blipFill rotWithShape="1">
          <a:blip r:embed="rId12">
            <a:alphaModFix/>
          </a:blip>
          <a:srcRect/>
          <a:stretch/>
        </p:blipFill>
        <p:spPr>
          <a:xfrm>
            <a:off x="9989915" y="2530703"/>
            <a:ext cx="1225712" cy="1864006"/>
          </a:xfrm>
          <a:prstGeom prst="rect">
            <a:avLst/>
          </a:prstGeom>
          <a:noFill/>
          <a:ln>
            <a:noFill/>
          </a:ln>
        </p:spPr>
      </p:pic>
      <p:pic>
        <p:nvPicPr>
          <p:cNvPr id="717" name="Google Shape;717;p55"/>
          <p:cNvPicPr preferRelativeResize="0"/>
          <p:nvPr/>
        </p:nvPicPr>
        <p:blipFill rotWithShape="1">
          <a:blip r:embed="rId13">
            <a:alphaModFix/>
          </a:blip>
          <a:srcRect/>
          <a:stretch/>
        </p:blipFill>
        <p:spPr>
          <a:xfrm>
            <a:off x="8352924" y="2530703"/>
            <a:ext cx="1222213" cy="1934721"/>
          </a:xfrm>
          <a:prstGeom prst="rect">
            <a:avLst/>
          </a:prstGeom>
          <a:noFill/>
          <a:ln>
            <a:noFill/>
          </a:ln>
        </p:spPr>
      </p:pic>
      <p:pic>
        <p:nvPicPr>
          <p:cNvPr id="718" name="Google Shape;718;p55"/>
          <p:cNvPicPr preferRelativeResize="0"/>
          <p:nvPr/>
        </p:nvPicPr>
        <p:blipFill rotWithShape="1">
          <a:blip r:embed="rId14">
            <a:alphaModFix/>
          </a:blip>
          <a:srcRect/>
          <a:stretch/>
        </p:blipFill>
        <p:spPr>
          <a:xfrm>
            <a:off x="8372390" y="536345"/>
            <a:ext cx="1202747" cy="1856232"/>
          </a:xfrm>
          <a:prstGeom prst="rect">
            <a:avLst/>
          </a:prstGeom>
          <a:noFill/>
          <a:ln>
            <a:noFill/>
          </a:ln>
        </p:spPr>
      </p:pic>
      <p:pic>
        <p:nvPicPr>
          <p:cNvPr id="719" name="Google Shape;719;p55">
            <a:hlinkClick r:id="rId8"/>
          </p:cNvPr>
          <p:cNvPicPr preferRelativeResize="0"/>
          <p:nvPr/>
        </p:nvPicPr>
        <p:blipFill rotWithShape="1">
          <a:blip r:embed="rId15">
            <a:alphaModFix/>
          </a:blip>
          <a:srcRect/>
          <a:stretch/>
        </p:blipFill>
        <p:spPr>
          <a:xfrm>
            <a:off x="10727349" y="4731576"/>
            <a:ext cx="1253851" cy="1873570"/>
          </a:xfrm>
          <a:prstGeom prst="rect">
            <a:avLst/>
          </a:prstGeom>
          <a:noFill/>
          <a:ln>
            <a:noFill/>
          </a:ln>
        </p:spPr>
      </p:pic>
      <p:pic>
        <p:nvPicPr>
          <p:cNvPr id="720" name="Google Shape;720;p55"/>
          <p:cNvPicPr preferRelativeResize="0"/>
          <p:nvPr/>
        </p:nvPicPr>
        <p:blipFill rotWithShape="1">
          <a:blip r:embed="rId16">
            <a:alphaModFix/>
          </a:blip>
          <a:srcRect/>
          <a:stretch/>
        </p:blipFill>
        <p:spPr>
          <a:xfrm>
            <a:off x="10054481" y="536345"/>
            <a:ext cx="1161146" cy="186882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56"/>
          <p:cNvSpPr txBox="1"/>
          <p:nvPr/>
        </p:nvSpPr>
        <p:spPr>
          <a:xfrm>
            <a:off x="4405563" y="361139"/>
            <a:ext cx="3380874" cy="968357"/>
          </a:xfrm>
          <a:prstGeom prst="rect">
            <a:avLst/>
          </a:prstGeom>
          <a:noFill/>
          <a:ln>
            <a:noFill/>
          </a:ln>
        </p:spPr>
        <p:txBody>
          <a:bodyPr spcFirstLastPara="1" wrap="square" lIns="91425" tIns="45700" rIns="91425" bIns="45700" anchor="ctr" anchorCtr="0">
            <a:noAutofit/>
          </a:bodyPr>
          <a:lstStyle/>
          <a:p>
            <a:pPr marL="457200" marR="0" lvl="0" indent="0" algn="l" rtl="0">
              <a:lnSpc>
                <a:spcPct val="100000"/>
              </a:lnSpc>
              <a:spcBef>
                <a:spcPts val="0"/>
              </a:spcBef>
              <a:spcAft>
                <a:spcPts val="0"/>
              </a:spcAft>
              <a:buClr>
                <a:schemeClr val="lt1"/>
              </a:buClr>
              <a:buSzPts val="4400"/>
              <a:buFont typeface="Arial"/>
              <a:buNone/>
            </a:pPr>
            <a:r>
              <a:rPr lang="en-US" sz="4400" b="1" dirty="0">
                <a:solidFill>
                  <a:schemeClr val="accent1"/>
                </a:solidFill>
                <a:effectLst>
                  <a:outerShdw blurRad="38100" dist="38100" dir="2700000" algn="tl">
                    <a:srgbClr val="000000">
                      <a:alpha val="43137"/>
                    </a:srgbClr>
                  </a:outerShdw>
                </a:effectLst>
                <a:latin typeface="Arial"/>
                <a:ea typeface="Arial"/>
                <a:cs typeface="Arial"/>
                <a:sym typeface="Arial"/>
              </a:rPr>
              <a:t>Summary</a:t>
            </a:r>
            <a:endParaRPr sz="3600" dirty="0">
              <a:solidFill>
                <a:schemeClr val="accent1"/>
              </a:solidFill>
              <a:effectLst>
                <a:outerShdw blurRad="38100" dist="38100" dir="2700000" algn="tl">
                  <a:srgbClr val="000000">
                    <a:alpha val="43137"/>
                  </a:srgbClr>
                </a:outerShdw>
              </a:effectLst>
              <a:latin typeface="Arial"/>
              <a:ea typeface="Arial"/>
              <a:cs typeface="Arial"/>
              <a:sym typeface="Arial"/>
            </a:endParaRPr>
          </a:p>
        </p:txBody>
      </p:sp>
      <p:sp>
        <p:nvSpPr>
          <p:cNvPr id="727" name="Google Shape;727;p56"/>
          <p:cNvSpPr txBox="1"/>
          <p:nvPr/>
        </p:nvSpPr>
        <p:spPr>
          <a:xfrm>
            <a:off x="3249304" y="1688702"/>
            <a:ext cx="5693391" cy="4104496"/>
          </a:xfrm>
          <a:prstGeom prst="rect">
            <a:avLst/>
          </a:prstGeom>
          <a:noFill/>
          <a:ln>
            <a:noFill/>
          </a:ln>
        </p:spPr>
        <p:txBody>
          <a:bodyPr spcFirstLastPara="1" wrap="square" lIns="91425" tIns="45700" rIns="91425" bIns="45700" anchor="t" anchorCtr="0">
            <a:noAutofit/>
          </a:bodyPr>
          <a:lstStyle/>
          <a:p>
            <a:pPr marL="463550" marR="0" lvl="0" indent="-463550" algn="l" rtl="0">
              <a:lnSpc>
                <a:spcPct val="100000"/>
              </a:lnSpc>
              <a:spcBef>
                <a:spcPts val="0"/>
              </a:spcBef>
              <a:spcAft>
                <a:spcPts val="0"/>
              </a:spcAft>
              <a:buClr>
                <a:schemeClr val="dk1"/>
              </a:buClr>
              <a:buSzPts val="2800"/>
              <a:buFont typeface="Wingdings" pitchFamily="2" charset="2"/>
              <a:buChar char="§"/>
            </a:pPr>
            <a:r>
              <a:rPr lang="en-US" sz="2800" dirty="0">
                <a:solidFill>
                  <a:schemeClr val="dk1"/>
                </a:solidFill>
                <a:latin typeface="Arial"/>
                <a:ea typeface="Arial"/>
                <a:cs typeface="Arial"/>
                <a:sym typeface="Arial"/>
              </a:rPr>
              <a:t>Efficiency versus Effectiveness</a:t>
            </a:r>
            <a:endParaRPr dirty="0"/>
          </a:p>
          <a:p>
            <a:pPr marL="463550" marR="0" lvl="0" indent="-463550" algn="l" rtl="0">
              <a:lnSpc>
                <a:spcPct val="100000"/>
              </a:lnSpc>
              <a:spcBef>
                <a:spcPts val="2400"/>
              </a:spcBef>
              <a:spcAft>
                <a:spcPts val="0"/>
              </a:spcAft>
              <a:buClr>
                <a:schemeClr val="dk1"/>
              </a:buClr>
              <a:buSzPts val="2800"/>
              <a:buFont typeface="Wingdings" pitchFamily="2" charset="2"/>
              <a:buChar char="§"/>
            </a:pPr>
            <a:r>
              <a:rPr lang="en-US" sz="2800" dirty="0">
                <a:solidFill>
                  <a:schemeClr val="dk1"/>
                </a:solidFill>
                <a:latin typeface="Arial"/>
                <a:ea typeface="Arial"/>
                <a:cs typeface="Arial"/>
                <a:sym typeface="Arial"/>
              </a:rPr>
              <a:t>Three Rules to Productivity</a:t>
            </a:r>
            <a:endParaRPr dirty="0"/>
          </a:p>
          <a:p>
            <a:pPr marL="720725" marR="0" lvl="2" indent="-463550" algn="l" rtl="0">
              <a:lnSpc>
                <a:spcPct val="100000"/>
              </a:lnSpc>
              <a:spcBef>
                <a:spcPts val="2400"/>
              </a:spcBef>
              <a:spcAft>
                <a:spcPts val="0"/>
              </a:spcAft>
              <a:buClr>
                <a:srgbClr val="005085"/>
              </a:buClr>
              <a:buSzPts val="2800"/>
              <a:buFont typeface="Wingdings" pitchFamily="2" charset="2"/>
              <a:buChar char="§"/>
            </a:pPr>
            <a:r>
              <a:rPr lang="en-US" sz="2800" b="1" i="0" u="none" strike="noStrike" cap="none" dirty="0">
                <a:solidFill>
                  <a:schemeClr val="accent1"/>
                </a:solidFill>
                <a:latin typeface="Arial"/>
                <a:ea typeface="Arial"/>
                <a:cs typeface="Arial"/>
                <a:sym typeface="Arial"/>
              </a:rPr>
              <a:t>Stay Organized </a:t>
            </a:r>
            <a:endParaRPr b="1" dirty="0">
              <a:solidFill>
                <a:schemeClr val="accent1"/>
              </a:solidFill>
            </a:endParaRPr>
          </a:p>
          <a:p>
            <a:pPr marL="720725" marR="0" lvl="2" indent="-463550" algn="l" rtl="0">
              <a:lnSpc>
                <a:spcPct val="100000"/>
              </a:lnSpc>
              <a:spcBef>
                <a:spcPts val="2400"/>
              </a:spcBef>
              <a:spcAft>
                <a:spcPts val="0"/>
              </a:spcAft>
              <a:buClr>
                <a:srgbClr val="005085"/>
              </a:buClr>
              <a:buSzPts val="2800"/>
              <a:buFont typeface="Wingdings" pitchFamily="2" charset="2"/>
              <a:buChar char="§"/>
            </a:pPr>
            <a:r>
              <a:rPr lang="en-US" sz="2800" b="1" i="0" u="none" strike="noStrike" cap="none" dirty="0">
                <a:solidFill>
                  <a:schemeClr val="accent1"/>
                </a:solidFill>
                <a:latin typeface="Arial"/>
                <a:ea typeface="Arial"/>
                <a:cs typeface="Arial"/>
                <a:sym typeface="Arial"/>
              </a:rPr>
              <a:t>Remain Focused</a:t>
            </a:r>
            <a:endParaRPr b="1" dirty="0">
              <a:solidFill>
                <a:schemeClr val="accent1"/>
              </a:solidFill>
            </a:endParaRPr>
          </a:p>
          <a:p>
            <a:pPr marL="720725" marR="0" lvl="2" indent="-463550" algn="l" rtl="0">
              <a:lnSpc>
                <a:spcPct val="100000"/>
              </a:lnSpc>
              <a:spcBef>
                <a:spcPts val="2400"/>
              </a:spcBef>
              <a:spcAft>
                <a:spcPts val="0"/>
              </a:spcAft>
              <a:buClr>
                <a:srgbClr val="005085"/>
              </a:buClr>
              <a:buSzPts val="2800"/>
              <a:buFont typeface="Wingdings" pitchFamily="2" charset="2"/>
              <a:buChar char="§"/>
            </a:pPr>
            <a:r>
              <a:rPr lang="en-US" sz="2800" b="1" i="0" u="none" strike="noStrike" cap="none" dirty="0">
                <a:solidFill>
                  <a:schemeClr val="accent1"/>
                </a:solidFill>
                <a:latin typeface="Arial"/>
                <a:ea typeface="Arial"/>
                <a:cs typeface="Arial"/>
                <a:sym typeface="Arial"/>
              </a:rPr>
              <a:t>Reduce Stress</a:t>
            </a:r>
            <a:endParaRPr b="1" dirty="0">
              <a:solidFill>
                <a:schemeClr val="accent1"/>
              </a:solidFill>
            </a:endParaRPr>
          </a:p>
          <a:p>
            <a:pPr marL="463550" marR="0" lvl="0" indent="-463550" algn="l" rtl="0">
              <a:lnSpc>
                <a:spcPct val="100000"/>
              </a:lnSpc>
              <a:spcBef>
                <a:spcPts val="2400"/>
              </a:spcBef>
              <a:spcAft>
                <a:spcPts val="0"/>
              </a:spcAft>
              <a:buClr>
                <a:schemeClr val="dk1"/>
              </a:buClr>
              <a:buSzPts val="2800"/>
              <a:buFont typeface="Wingdings" pitchFamily="2" charset="2"/>
              <a:buChar char="§"/>
            </a:pPr>
            <a:r>
              <a:rPr lang="en-US" sz="2800" dirty="0">
                <a:solidFill>
                  <a:schemeClr val="dk1"/>
                </a:solidFill>
                <a:latin typeface="Arial"/>
                <a:ea typeface="Arial"/>
                <a:cs typeface="Arial"/>
                <a:sym typeface="Arial"/>
              </a:rPr>
              <a:t>Work –Life Balance</a:t>
            </a:r>
            <a:endParaRPr sz="3200"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7" name="Google Shape;747;p59"/>
          <p:cNvSpPr/>
          <p:nvPr/>
        </p:nvSpPr>
        <p:spPr>
          <a:xfrm>
            <a:off x="0" y="4080223"/>
            <a:ext cx="12192000" cy="123853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748" name="Google Shape;748;p59"/>
          <p:cNvSpPr txBox="1"/>
          <p:nvPr/>
        </p:nvSpPr>
        <p:spPr>
          <a:xfrm>
            <a:off x="2958329" y="4222436"/>
            <a:ext cx="6275341"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accent1"/>
                </a:solidFill>
                <a:latin typeface="Arial"/>
                <a:ea typeface="Arial"/>
                <a:cs typeface="Arial"/>
                <a:sym typeface="Arial"/>
              </a:rPr>
              <a:t>Time Management and Maximizing Productivity </a:t>
            </a:r>
            <a:r>
              <a:rPr lang="en-US" sz="2800" b="1" dirty="0">
                <a:solidFill>
                  <a:schemeClr val="accent1"/>
                </a:solidFill>
              </a:rPr>
              <a:t>for AEC Professionals</a:t>
            </a:r>
            <a:endParaRPr dirty="0">
              <a:solidFill>
                <a:schemeClr val="accent1"/>
              </a:solidFill>
            </a:endParaRPr>
          </a:p>
        </p:txBody>
      </p:sp>
      <p:sp>
        <p:nvSpPr>
          <p:cNvPr id="749" name="Google Shape;749;p59"/>
          <p:cNvSpPr txBox="1"/>
          <p:nvPr/>
        </p:nvSpPr>
        <p:spPr>
          <a:xfrm>
            <a:off x="2036761" y="2777777"/>
            <a:ext cx="8118475" cy="11049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400"/>
              <a:buFont typeface="Arial"/>
              <a:buNone/>
            </a:pPr>
            <a:r>
              <a:rPr lang="en-US" sz="4400" b="1" dirty="0">
                <a:solidFill>
                  <a:schemeClr val="tx2"/>
                </a:solidFill>
                <a:effectLst>
                  <a:outerShdw blurRad="38100" dist="38100" dir="2700000" algn="tl">
                    <a:srgbClr val="000000">
                      <a:alpha val="43137"/>
                    </a:srgbClr>
                  </a:outerShdw>
                </a:effectLst>
                <a:latin typeface="Arial"/>
                <a:ea typeface="Arial"/>
                <a:cs typeface="Arial"/>
                <a:sym typeface="Arial"/>
              </a:rPr>
              <a:t>QUESTIONS / DISCUSSION</a:t>
            </a:r>
            <a:endParaRPr sz="4400" dirty="0">
              <a:solidFill>
                <a:schemeClr val="tx2"/>
              </a:solidFill>
              <a:effectLst>
                <a:outerShdw blurRad="38100" dist="38100" dir="2700000" algn="tl">
                  <a:srgbClr val="000000">
                    <a:alpha val="43137"/>
                  </a:srgbClr>
                </a:outerShdw>
              </a:effectLst>
              <a:latin typeface="Arial"/>
              <a:ea typeface="Arial"/>
              <a:cs typeface="Arial"/>
              <a:sym typeface="Arial"/>
            </a:endParaRPr>
          </a:p>
        </p:txBody>
      </p:sp>
      <p:sp>
        <p:nvSpPr>
          <p:cNvPr id="2" name="TextBox 1">
            <a:extLst>
              <a:ext uri="{FF2B5EF4-FFF2-40B4-BE49-F238E27FC236}">
                <a16:creationId xmlns:a16="http://schemas.microsoft.com/office/drawing/2014/main" id="{16D73988-7C28-2E5F-655B-0AB273E7FDCF}"/>
              </a:ext>
            </a:extLst>
          </p:cNvPr>
          <p:cNvSpPr txBox="1"/>
          <p:nvPr/>
        </p:nvSpPr>
        <p:spPr>
          <a:xfrm>
            <a:off x="1401630" y="5378805"/>
            <a:ext cx="8814816" cy="400110"/>
          </a:xfrm>
          <a:prstGeom prst="rect">
            <a:avLst/>
          </a:prstGeom>
          <a:noFill/>
          <a:ln>
            <a:noFill/>
          </a:ln>
        </p:spPr>
        <p:txBody>
          <a:bodyPr wrap="square" rtlCol="0" anchor="ctr">
            <a:spAutoFit/>
          </a:bodyPr>
          <a:lstStyle/>
          <a:p>
            <a:pPr algn="ctr"/>
            <a:r>
              <a:rPr lang="en-US" sz="2000" b="1" i="1" dirty="0">
                <a:solidFill>
                  <a:schemeClr val="bg1"/>
                </a:solidFill>
                <a:latin typeface="Arial" panose="020B0604020202020204" pitchFamily="34" charset="0"/>
                <a:cs typeface="Arial" panose="020B0604020202020204" pitchFamily="34" charset="0"/>
              </a:rPr>
              <a:t>Presented for:</a:t>
            </a:r>
          </a:p>
        </p:txBody>
      </p:sp>
      <p:sp>
        <p:nvSpPr>
          <p:cNvPr id="4" name="Freeform 21">
            <a:extLst>
              <a:ext uri="{FF2B5EF4-FFF2-40B4-BE49-F238E27FC236}">
                <a16:creationId xmlns:a16="http://schemas.microsoft.com/office/drawing/2014/main" id="{527780C7-4750-E3D1-CCA5-6C254DAC8E1A}"/>
              </a:ext>
            </a:extLst>
          </p:cNvPr>
          <p:cNvSpPr/>
          <p:nvPr/>
        </p:nvSpPr>
        <p:spPr>
          <a:xfrm>
            <a:off x="10527936" y="5047353"/>
            <a:ext cx="1468018" cy="1463124"/>
          </a:xfrm>
          <a:custGeom>
            <a:avLst/>
            <a:gdLst/>
            <a:ahLst/>
            <a:cxnLst/>
            <a:rect l="l" t="t" r="r" b="b"/>
            <a:pathLst>
              <a:path w="3093802" h="3083489">
                <a:moveTo>
                  <a:pt x="0" y="0"/>
                </a:moveTo>
                <a:lnTo>
                  <a:pt x="3093802" y="0"/>
                </a:lnTo>
                <a:lnTo>
                  <a:pt x="3093802" y="3083489"/>
                </a:lnTo>
                <a:lnTo>
                  <a:pt x="0" y="3083489"/>
                </a:lnTo>
                <a:lnTo>
                  <a:pt x="0" y="0"/>
                </a:lnTo>
                <a:close/>
              </a:path>
            </a:pathLst>
          </a:custGeom>
          <a:blipFill>
            <a:blip r:embed="rId3"/>
            <a:stretch>
              <a:fillRect/>
            </a:stretch>
          </a:blipFill>
        </p:spPr>
        <p:txBody>
          <a:bodyPr/>
          <a:lstStyle/>
          <a:p>
            <a:endParaRPr lang="en-US" sz="933"/>
          </a:p>
        </p:txBody>
      </p:sp>
      <p:sp>
        <p:nvSpPr>
          <p:cNvPr id="5" name="Freeform 22">
            <a:extLst>
              <a:ext uri="{FF2B5EF4-FFF2-40B4-BE49-F238E27FC236}">
                <a16:creationId xmlns:a16="http://schemas.microsoft.com/office/drawing/2014/main" id="{E4C48FDD-6DC8-5DD6-0778-A04101392283}"/>
              </a:ext>
            </a:extLst>
          </p:cNvPr>
          <p:cNvSpPr/>
          <p:nvPr/>
        </p:nvSpPr>
        <p:spPr>
          <a:xfrm>
            <a:off x="323489" y="1079085"/>
            <a:ext cx="1577501" cy="1181927"/>
          </a:xfrm>
          <a:custGeom>
            <a:avLst/>
            <a:gdLst/>
            <a:ahLst/>
            <a:cxnLst/>
            <a:rect l="l" t="t" r="r" b="b"/>
            <a:pathLst>
              <a:path w="3434255" h="2573081">
                <a:moveTo>
                  <a:pt x="0" y="0"/>
                </a:moveTo>
                <a:lnTo>
                  <a:pt x="3434255" y="0"/>
                </a:lnTo>
                <a:lnTo>
                  <a:pt x="3434255" y="2573081"/>
                </a:lnTo>
                <a:lnTo>
                  <a:pt x="0" y="2573081"/>
                </a:lnTo>
                <a:lnTo>
                  <a:pt x="0" y="0"/>
                </a:lnTo>
                <a:close/>
              </a:path>
            </a:pathLst>
          </a:custGeom>
          <a:blipFill>
            <a:blip r:embed="rId4"/>
            <a:stretch>
              <a:fillRect/>
            </a:stretch>
          </a:blipFill>
        </p:spPr>
        <p:txBody>
          <a:bodyPr/>
          <a:lstStyle/>
          <a:p>
            <a:endParaRPr lang="en-US" sz="933"/>
          </a:p>
        </p:txBody>
      </p:sp>
      <p:pic>
        <p:nvPicPr>
          <p:cNvPr id="8" name="Picture 7" descr="A qr code on a black background&#10;&#10;Description automatically generated">
            <a:extLst>
              <a:ext uri="{FF2B5EF4-FFF2-40B4-BE49-F238E27FC236}">
                <a16:creationId xmlns:a16="http://schemas.microsoft.com/office/drawing/2014/main" id="{A0B52166-28B1-C312-97B5-79AFAE444399}"/>
              </a:ext>
            </a:extLst>
          </p:cNvPr>
          <p:cNvPicPr>
            <a:picLocks noChangeAspect="1"/>
          </p:cNvPicPr>
          <p:nvPr/>
        </p:nvPicPr>
        <p:blipFill>
          <a:blip r:embed="rId5"/>
          <a:stretch>
            <a:fillRect/>
          </a:stretch>
        </p:blipFill>
        <p:spPr>
          <a:xfrm>
            <a:off x="4981236" y="577434"/>
            <a:ext cx="2229524" cy="222952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9"/>
          <p:cNvSpPr txBox="1"/>
          <p:nvPr/>
        </p:nvSpPr>
        <p:spPr>
          <a:xfrm>
            <a:off x="838200" y="365129"/>
            <a:ext cx="10515600" cy="1325563"/>
          </a:xfrm>
          <a:prstGeom prst="rect">
            <a:avLst/>
          </a:prstGeom>
          <a:noFill/>
          <a:ln>
            <a:noFill/>
          </a:ln>
        </p:spPr>
        <p:txBody>
          <a:bodyPr spcFirstLastPara="1" vert="horz" wrap="square" lIns="91425" tIns="45700" rIns="91425" bIns="45700" rtlCol="0" anchor="ctr" anchorCtr="0">
            <a:normAutofit/>
          </a:bodyPr>
          <a:lstStyle/>
          <a:p>
            <a:pPr marL="0" marR="0" lvl="0" indent="0" defTabSz="609630">
              <a:lnSpc>
                <a:spcPct val="90000"/>
              </a:lnSpc>
              <a:spcAft>
                <a:spcPts val="600"/>
              </a:spcAft>
              <a:buClr>
                <a:schemeClr val="dk1"/>
              </a:buClr>
              <a:buSzPts val="3600"/>
            </a:pPr>
            <a:r>
              <a:rPr lang="en-US" sz="3600" b="1" kern="1200">
                <a:latin typeface="+mj-lt"/>
                <a:ea typeface="+mj-ea"/>
                <a:cs typeface="+mj-cs"/>
              </a:rPr>
              <a:t>Learning Objectives</a:t>
            </a:r>
            <a:endParaRPr lang="en-US" sz="3600" kern="1200">
              <a:latin typeface="+mj-lt"/>
              <a:ea typeface="+mj-ea"/>
              <a:cs typeface="+mj-cs"/>
            </a:endParaRPr>
          </a:p>
        </p:txBody>
      </p:sp>
      <p:sp>
        <p:nvSpPr>
          <p:cNvPr id="314" name="Google Shape;314;p9"/>
          <p:cNvSpPr txBox="1"/>
          <p:nvPr/>
        </p:nvSpPr>
        <p:spPr>
          <a:xfrm>
            <a:off x="838200" y="1690692"/>
            <a:ext cx="10515600" cy="4351338"/>
          </a:xfrm>
          <a:prstGeom prst="rect">
            <a:avLst/>
          </a:prstGeom>
          <a:noFill/>
          <a:ln>
            <a:noFill/>
          </a:ln>
        </p:spPr>
        <p:txBody>
          <a:bodyPr spcFirstLastPara="1" vert="horz" wrap="square" lIns="91425" tIns="45700" rIns="91425" bIns="45700" rtlCol="0" anchor="t" anchorCtr="0">
            <a:normAutofit/>
          </a:bodyPr>
          <a:lstStyle/>
          <a:p>
            <a:pPr marL="508000" marR="0" lvl="0" indent="-457200" defTabSz="609630">
              <a:lnSpc>
                <a:spcPct val="90000"/>
              </a:lnSpc>
              <a:spcBef>
                <a:spcPts val="563"/>
              </a:spcBef>
              <a:buClr>
                <a:schemeClr val="dk1"/>
              </a:buClr>
              <a:buSzPts val="2800"/>
              <a:buFont typeface="Wingdings" pitchFamily="2" charset="2"/>
              <a:buChar char="Ø"/>
            </a:pPr>
            <a:r>
              <a:rPr lang="en-US" sz="2800" kern="1200" dirty="0">
                <a:latin typeface="+mn-lt"/>
                <a:ea typeface="+mn-ea"/>
                <a:cs typeface="+mn-cs"/>
              </a:rPr>
              <a:t>To give you a blueprint for increasing productivity and improving your time management. In this session, you will learn how to: </a:t>
            </a:r>
          </a:p>
          <a:p>
            <a:pPr marL="508000" marR="0" lvl="0" indent="-457200" defTabSz="609630">
              <a:lnSpc>
                <a:spcPct val="90000"/>
              </a:lnSpc>
              <a:spcBef>
                <a:spcPts val="563"/>
              </a:spcBef>
              <a:buClr>
                <a:schemeClr val="dk1"/>
              </a:buClr>
              <a:buSzPts val="2800"/>
              <a:buFont typeface="Wingdings" pitchFamily="2" charset="2"/>
              <a:buChar char="Ø"/>
            </a:pPr>
            <a:r>
              <a:rPr lang="en-US" sz="2800" kern="1200" dirty="0">
                <a:latin typeface="+mn-lt"/>
                <a:ea typeface="+mn-ea"/>
                <a:cs typeface="+mn-cs"/>
              </a:rPr>
              <a:t>Apply the Pareto Principle (80/20 Rule) within your engineering projects and your personal routines</a:t>
            </a:r>
          </a:p>
          <a:p>
            <a:pPr marL="508000" marR="0" lvl="0" indent="-457200" defTabSz="609630">
              <a:lnSpc>
                <a:spcPct val="90000"/>
              </a:lnSpc>
              <a:spcBef>
                <a:spcPts val="563"/>
              </a:spcBef>
              <a:buClr>
                <a:schemeClr val="dk1"/>
              </a:buClr>
              <a:buSzPts val="2800"/>
              <a:buFont typeface="Wingdings" pitchFamily="2" charset="2"/>
              <a:buChar char="Ø"/>
            </a:pPr>
            <a:r>
              <a:rPr lang="en-US" sz="2800" kern="1200" dirty="0">
                <a:latin typeface="+mn-lt"/>
                <a:ea typeface="+mn-ea"/>
                <a:cs typeface="+mn-cs"/>
              </a:rPr>
              <a:t>Create a specific approach to your day that will ensure that you focus on high-leverage tasks, increasing your productivity dramatically</a:t>
            </a:r>
          </a:p>
          <a:p>
            <a:pPr marL="508000" marR="0" lvl="0" indent="-457200" defTabSz="609630">
              <a:lnSpc>
                <a:spcPct val="90000"/>
              </a:lnSpc>
              <a:spcBef>
                <a:spcPts val="563"/>
              </a:spcBef>
              <a:buClr>
                <a:schemeClr val="dk1"/>
              </a:buClr>
              <a:buSzPts val="2800"/>
              <a:buFont typeface="Wingdings" pitchFamily="2" charset="2"/>
              <a:buChar char="Ø"/>
            </a:pPr>
            <a:r>
              <a:rPr lang="en-US" sz="2800" kern="1200" dirty="0">
                <a:latin typeface="+mn-lt"/>
                <a:ea typeface="+mn-ea"/>
                <a:cs typeface="+mn-cs"/>
              </a:rPr>
              <a:t>Improve your overall time management efforts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0"/>
          <p:cNvSpPr txBox="1"/>
          <p:nvPr/>
        </p:nvSpPr>
        <p:spPr>
          <a:xfrm>
            <a:off x="580093" y="3429000"/>
            <a:ext cx="4525307" cy="2235255"/>
          </a:xfrm>
          <a:prstGeom prst="rect">
            <a:avLst/>
          </a:prstGeom>
          <a:noFill/>
          <a:ln>
            <a:noFill/>
          </a:ln>
        </p:spPr>
        <p:txBody>
          <a:bodyPr spcFirstLastPara="1" vert="horz" lIns="91425" tIns="45700" rIns="91425" bIns="45700" rtlCol="0" anchor="t" anchorCtr="0">
            <a:normAutofit lnSpcReduction="10000"/>
          </a:bodyPr>
          <a:lstStyle/>
          <a:p>
            <a:pPr marL="0" marR="0" lvl="0" indent="0" algn="ctr" defTabSz="609630">
              <a:lnSpc>
                <a:spcPct val="90000"/>
              </a:lnSpc>
              <a:spcAft>
                <a:spcPts val="600"/>
              </a:spcAft>
              <a:buClr>
                <a:srgbClr val="000000"/>
              </a:buClr>
              <a:buSzPts val="3600"/>
            </a:pPr>
            <a:r>
              <a:rPr lang="en-US" sz="3200" b="1" kern="1200" dirty="0">
                <a:solidFill>
                  <a:schemeClr val="tx2"/>
                </a:solidFill>
                <a:effectLst>
                  <a:outerShdw blurRad="38100" dist="38100" dir="2700000" algn="tl">
                    <a:srgbClr val="000000">
                      <a:alpha val="43137"/>
                    </a:srgbClr>
                  </a:outerShdw>
                </a:effectLst>
              </a:rPr>
              <a:t>What is your knowledge of Pareto Principle </a:t>
            </a:r>
          </a:p>
          <a:p>
            <a:pPr marL="0" marR="0" lvl="0" indent="0" algn="ctr" defTabSz="609630">
              <a:lnSpc>
                <a:spcPct val="90000"/>
              </a:lnSpc>
              <a:spcAft>
                <a:spcPts val="600"/>
              </a:spcAft>
              <a:buClr>
                <a:srgbClr val="000000"/>
              </a:buClr>
              <a:buSzPts val="3600"/>
            </a:pPr>
            <a:r>
              <a:rPr lang="en-US" sz="3200" b="1" kern="1200" dirty="0">
                <a:solidFill>
                  <a:schemeClr val="tx2"/>
                </a:solidFill>
                <a:effectLst>
                  <a:outerShdw blurRad="38100" dist="38100" dir="2700000" algn="tl">
                    <a:srgbClr val="000000">
                      <a:alpha val="43137"/>
                    </a:srgbClr>
                  </a:outerShdw>
                </a:effectLst>
              </a:rPr>
              <a:t>also know as the 80/20 Rule?</a:t>
            </a:r>
          </a:p>
        </p:txBody>
      </p:sp>
      <p:graphicFrame>
        <p:nvGraphicFramePr>
          <p:cNvPr id="323" name="Google Shape;321;p10">
            <a:extLst>
              <a:ext uri="{FF2B5EF4-FFF2-40B4-BE49-F238E27FC236}">
                <a16:creationId xmlns:a16="http://schemas.microsoft.com/office/drawing/2014/main" id="{2B0948B4-5BBE-1271-F242-E6895C2CFEC1}"/>
              </a:ext>
            </a:extLst>
          </p:cNvPr>
          <p:cNvGraphicFramePr/>
          <p:nvPr>
            <p:extLst>
              <p:ext uri="{D42A27DB-BD31-4B8C-83A1-F6EECF244321}">
                <p14:modId xmlns:p14="http://schemas.microsoft.com/office/powerpoint/2010/main" val="1875090568"/>
              </p:ext>
            </p:extLst>
          </p:nvPr>
        </p:nvGraphicFramePr>
        <p:xfrm>
          <a:off x="5661430" y="751973"/>
          <a:ext cx="5796930" cy="5354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grpSp>
        <p:nvGrpSpPr>
          <p:cNvPr id="327" name="Google Shape;327;p11"/>
          <p:cNvGrpSpPr/>
          <p:nvPr/>
        </p:nvGrpSpPr>
        <p:grpSpPr>
          <a:xfrm>
            <a:off x="1426554" y="2000557"/>
            <a:ext cx="2682587" cy="4493591"/>
            <a:chOff x="467641" y="1999281"/>
            <a:chExt cx="2682587" cy="4493591"/>
          </a:xfrm>
        </p:grpSpPr>
        <p:sp>
          <p:nvSpPr>
            <p:cNvPr id="328" name="Google Shape;328;p11"/>
            <p:cNvSpPr/>
            <p:nvPr/>
          </p:nvSpPr>
          <p:spPr>
            <a:xfrm>
              <a:off x="467641"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E5B74A"/>
                </a:buClr>
                <a:buSzPts val="3200"/>
                <a:buFont typeface="Arial"/>
                <a:buNone/>
              </a:pPr>
              <a:r>
                <a:rPr lang="en-US" sz="3200" dirty="0">
                  <a:solidFill>
                    <a:schemeClr val="bg2"/>
                  </a:solidFill>
                  <a:effectLst>
                    <a:outerShdw blurRad="38100" dist="38100" dir="2700000" algn="tl">
                      <a:srgbClr val="000000">
                        <a:alpha val="43137"/>
                      </a:srgbClr>
                    </a:outerShdw>
                  </a:effectLst>
                  <a:latin typeface="Arial"/>
                  <a:ea typeface="Arial"/>
                  <a:cs typeface="Arial"/>
                  <a:sym typeface="Arial"/>
                </a:rPr>
                <a:t>Stay Organized</a:t>
              </a:r>
              <a:endParaRPr dirty="0">
                <a:solidFill>
                  <a:schemeClr val="bg2"/>
                </a:solidFill>
                <a:effectLst>
                  <a:outerShdw blurRad="38100" dist="38100" dir="2700000" algn="tl">
                    <a:srgbClr val="000000">
                      <a:alpha val="43137"/>
                    </a:srgbClr>
                  </a:outerShdw>
                </a:effectLst>
              </a:endParaRPr>
            </a:p>
          </p:txBody>
        </p:sp>
        <p:sp>
          <p:nvSpPr>
            <p:cNvPr id="329" name="Google Shape;329;p11"/>
            <p:cNvSpPr/>
            <p:nvPr/>
          </p:nvSpPr>
          <p:spPr>
            <a:xfrm>
              <a:off x="894535" y="2102680"/>
              <a:ext cx="1828798" cy="1828798"/>
            </a:xfrm>
            <a:prstGeom prst="ellipse">
              <a:avLst/>
            </a:prstGeom>
            <a:blipFill rotWithShape="1">
              <a:blip r:embed="rId3">
                <a:alphaModFix/>
              </a:blip>
              <a:stretch>
                <a:fillRect l="-8942" t="891" r="-41056" b="-890"/>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11"/>
          <p:cNvGrpSpPr/>
          <p:nvPr/>
        </p:nvGrpSpPr>
        <p:grpSpPr>
          <a:xfrm>
            <a:off x="4738248" y="2000557"/>
            <a:ext cx="2682587" cy="4493591"/>
            <a:chOff x="3230705" y="1999281"/>
            <a:chExt cx="2682587" cy="4493591"/>
          </a:xfrm>
        </p:grpSpPr>
        <p:sp>
          <p:nvSpPr>
            <p:cNvPr id="331" name="Google Shape;331;p11"/>
            <p:cNvSpPr/>
            <p:nvPr/>
          </p:nvSpPr>
          <p:spPr>
            <a:xfrm>
              <a:off x="3230705"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E5B74A"/>
                </a:buClr>
                <a:buSzPts val="3200"/>
                <a:buFont typeface="Arial"/>
                <a:buNone/>
              </a:pPr>
              <a:r>
                <a:rPr lang="en-US" sz="3200" dirty="0">
                  <a:solidFill>
                    <a:schemeClr val="bg2"/>
                  </a:solidFill>
                  <a:effectLst>
                    <a:outerShdw blurRad="38100" dist="38100" dir="2700000" algn="tl">
                      <a:srgbClr val="000000">
                        <a:alpha val="43137"/>
                      </a:srgbClr>
                    </a:outerShdw>
                  </a:effectLst>
                  <a:latin typeface="Arial"/>
                  <a:ea typeface="Arial"/>
                  <a:cs typeface="Arial"/>
                  <a:sym typeface="Arial"/>
                </a:rPr>
                <a:t>Remain Focused</a:t>
              </a:r>
              <a:endParaRPr dirty="0">
                <a:solidFill>
                  <a:schemeClr val="bg2"/>
                </a:solidFill>
                <a:effectLst>
                  <a:outerShdw blurRad="38100" dist="38100" dir="2700000" algn="tl">
                    <a:srgbClr val="000000">
                      <a:alpha val="43137"/>
                    </a:srgbClr>
                  </a:outerShdw>
                </a:effectLst>
              </a:endParaRPr>
            </a:p>
          </p:txBody>
        </p:sp>
        <p:sp>
          <p:nvSpPr>
            <p:cNvPr id="332" name="Google Shape;332;p11"/>
            <p:cNvSpPr/>
            <p:nvPr/>
          </p:nvSpPr>
          <p:spPr>
            <a:xfrm>
              <a:off x="3657600" y="2102680"/>
              <a:ext cx="1828798" cy="1828798"/>
            </a:xfrm>
            <a:prstGeom prst="ellipse">
              <a:avLst/>
            </a:prstGeom>
            <a:blipFill rotWithShape="1">
              <a:blip r:embed="rId4">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1"/>
          <p:cNvGrpSpPr/>
          <p:nvPr/>
        </p:nvGrpSpPr>
        <p:grpSpPr>
          <a:xfrm>
            <a:off x="8049942" y="2000557"/>
            <a:ext cx="2682587" cy="4493591"/>
            <a:chOff x="5993770" y="1999281"/>
            <a:chExt cx="2682587" cy="4493591"/>
          </a:xfrm>
        </p:grpSpPr>
        <p:sp>
          <p:nvSpPr>
            <p:cNvPr id="334" name="Google Shape;334;p11"/>
            <p:cNvSpPr/>
            <p:nvPr/>
          </p:nvSpPr>
          <p:spPr>
            <a:xfrm>
              <a:off x="5993770"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E5B74A"/>
                </a:buClr>
                <a:buSzPts val="3200"/>
                <a:buFont typeface="Arial"/>
                <a:buNone/>
              </a:pPr>
              <a:r>
                <a:rPr lang="en-US" sz="3200" dirty="0">
                  <a:solidFill>
                    <a:schemeClr val="bg2"/>
                  </a:solidFill>
                  <a:effectLst>
                    <a:outerShdw blurRad="38100" dist="38100" dir="2700000" algn="tl">
                      <a:srgbClr val="000000">
                        <a:alpha val="43137"/>
                      </a:srgbClr>
                    </a:outerShdw>
                  </a:effectLst>
                  <a:latin typeface="Arial"/>
                  <a:ea typeface="Arial"/>
                  <a:cs typeface="Arial"/>
                  <a:sym typeface="Arial"/>
                </a:rPr>
                <a:t>Reduce Stress</a:t>
              </a:r>
              <a:endParaRPr dirty="0">
                <a:solidFill>
                  <a:schemeClr val="bg2"/>
                </a:solidFill>
                <a:effectLst>
                  <a:outerShdw blurRad="38100" dist="38100" dir="2700000" algn="tl">
                    <a:srgbClr val="000000">
                      <a:alpha val="43137"/>
                    </a:srgbClr>
                  </a:outerShdw>
                </a:effectLst>
              </a:endParaRPr>
            </a:p>
          </p:txBody>
        </p:sp>
        <p:sp>
          <p:nvSpPr>
            <p:cNvPr id="335" name="Google Shape;335;p11"/>
            <p:cNvSpPr/>
            <p:nvPr/>
          </p:nvSpPr>
          <p:spPr>
            <a:xfrm>
              <a:off x="6420665" y="2102680"/>
              <a:ext cx="1828798" cy="1828798"/>
            </a:xfrm>
            <a:prstGeom prst="ellipse">
              <a:avLst/>
            </a:prstGeom>
            <a:blipFill rotWithShape="1">
              <a:blip r:embed="rId5">
                <a:alphaModFix/>
              </a:blip>
              <a:stretch>
                <a:fillRect l="-45090" t="1727" r="-4906" b="-1726"/>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11"/>
          <p:cNvGrpSpPr/>
          <p:nvPr/>
        </p:nvGrpSpPr>
        <p:grpSpPr>
          <a:xfrm>
            <a:off x="1757996" y="993678"/>
            <a:ext cx="8643089" cy="5199605"/>
            <a:chOff x="233995" y="1068586"/>
            <a:chExt cx="8643089" cy="5199605"/>
          </a:xfrm>
        </p:grpSpPr>
        <p:sp>
          <p:nvSpPr>
            <p:cNvPr id="337" name="Google Shape;337;p11"/>
            <p:cNvSpPr/>
            <p:nvPr/>
          </p:nvSpPr>
          <p:spPr>
            <a:xfrm>
              <a:off x="233995" y="5594153"/>
              <a:ext cx="8643089" cy="674038"/>
            </a:xfrm>
            <a:prstGeom prst="leftRightArrow">
              <a:avLst>
                <a:gd name="adj1" fmla="val 50000"/>
                <a:gd name="adj2" fmla="val 50000"/>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txBox="1"/>
            <p:nvPr/>
          </p:nvSpPr>
          <p:spPr>
            <a:xfrm>
              <a:off x="886949" y="1068586"/>
              <a:ext cx="733718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dirty="0">
                  <a:solidFill>
                    <a:schemeClr val="dk1"/>
                  </a:solidFill>
                  <a:latin typeface="Arial"/>
                  <a:ea typeface="Arial"/>
                  <a:cs typeface="Arial"/>
                  <a:sym typeface="Arial"/>
                </a:rPr>
                <a:t>To achieve a focused, productive, and low-stress career and life overall, follow these three rules.</a:t>
              </a:r>
              <a:endParaRPr dirty="0"/>
            </a:p>
          </p:txBody>
        </p:sp>
      </p:grpSp>
      <p:sp>
        <p:nvSpPr>
          <p:cNvPr id="339" name="Google Shape;339;p11"/>
          <p:cNvSpPr txBox="1">
            <a:spLocks noGrp="1"/>
          </p:cNvSpPr>
          <p:nvPr>
            <p:ph type="title" idx="4294967295"/>
          </p:nvPr>
        </p:nvSpPr>
        <p:spPr>
          <a:xfrm>
            <a:off x="1989931" y="172977"/>
            <a:ext cx="8212138" cy="6889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3600"/>
              <a:buFont typeface="Arial"/>
              <a:buNone/>
            </a:pPr>
            <a:r>
              <a:rPr lang="en-US" b="1" dirty="0"/>
              <a:t>Three Rules to Maximizing Productivity</a:t>
            </a:r>
            <a:endParaRP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1000"/>
                                        <p:tgtEl>
                                          <p:spTgt spid="327"/>
                                        </p:tgtEl>
                                      </p:cBhvr>
                                    </p:animEffect>
                                    <p:anim calcmode="lin" valueType="num">
                                      <p:cBhvr>
                                        <p:cTn id="8" dur="1000" fill="hold"/>
                                        <p:tgtEl>
                                          <p:spTgt spid="327"/>
                                        </p:tgtEl>
                                        <p:attrNameLst>
                                          <p:attrName>ppt_x</p:attrName>
                                        </p:attrNameLst>
                                      </p:cBhvr>
                                      <p:tavLst>
                                        <p:tav tm="0">
                                          <p:val>
                                            <p:strVal val="#ppt_x"/>
                                          </p:val>
                                        </p:tav>
                                        <p:tav tm="100000">
                                          <p:val>
                                            <p:strVal val="#ppt_x"/>
                                          </p:val>
                                        </p:tav>
                                      </p:tavLst>
                                    </p:anim>
                                    <p:anim calcmode="lin" valueType="num">
                                      <p:cBhvr>
                                        <p:cTn id="9" dur="1000" fill="hold"/>
                                        <p:tgtEl>
                                          <p:spTgt spid="3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0"/>
                                        </p:tgtEl>
                                        <p:attrNameLst>
                                          <p:attrName>style.visibility</p:attrName>
                                        </p:attrNameLst>
                                      </p:cBhvr>
                                      <p:to>
                                        <p:strVal val="visible"/>
                                      </p:to>
                                    </p:set>
                                    <p:animEffect transition="in" filter="fade">
                                      <p:cBhvr>
                                        <p:cTn id="14" dur="1000"/>
                                        <p:tgtEl>
                                          <p:spTgt spid="330"/>
                                        </p:tgtEl>
                                      </p:cBhvr>
                                    </p:animEffect>
                                    <p:anim calcmode="lin" valueType="num">
                                      <p:cBhvr>
                                        <p:cTn id="15" dur="1000" fill="hold"/>
                                        <p:tgtEl>
                                          <p:spTgt spid="330"/>
                                        </p:tgtEl>
                                        <p:attrNameLst>
                                          <p:attrName>ppt_x</p:attrName>
                                        </p:attrNameLst>
                                      </p:cBhvr>
                                      <p:tavLst>
                                        <p:tav tm="0">
                                          <p:val>
                                            <p:strVal val="#ppt_x"/>
                                          </p:val>
                                        </p:tav>
                                        <p:tav tm="100000">
                                          <p:val>
                                            <p:strVal val="#ppt_x"/>
                                          </p:val>
                                        </p:tav>
                                      </p:tavLst>
                                    </p:anim>
                                    <p:anim calcmode="lin" valueType="num">
                                      <p:cBhvr>
                                        <p:cTn id="16" dur="1000" fill="hold"/>
                                        <p:tgtEl>
                                          <p:spTgt spid="3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3"/>
                                        </p:tgtEl>
                                        <p:attrNameLst>
                                          <p:attrName>style.visibility</p:attrName>
                                        </p:attrNameLst>
                                      </p:cBhvr>
                                      <p:to>
                                        <p:strVal val="visible"/>
                                      </p:to>
                                    </p:set>
                                    <p:animEffect transition="in" filter="fade">
                                      <p:cBhvr>
                                        <p:cTn id="21" dur="1000"/>
                                        <p:tgtEl>
                                          <p:spTgt spid="333"/>
                                        </p:tgtEl>
                                      </p:cBhvr>
                                    </p:animEffect>
                                    <p:anim calcmode="lin" valueType="num">
                                      <p:cBhvr>
                                        <p:cTn id="22" dur="1000" fill="hold"/>
                                        <p:tgtEl>
                                          <p:spTgt spid="333"/>
                                        </p:tgtEl>
                                        <p:attrNameLst>
                                          <p:attrName>ppt_x</p:attrName>
                                        </p:attrNameLst>
                                      </p:cBhvr>
                                      <p:tavLst>
                                        <p:tav tm="0">
                                          <p:val>
                                            <p:strVal val="#ppt_x"/>
                                          </p:val>
                                        </p:tav>
                                        <p:tav tm="100000">
                                          <p:val>
                                            <p:strVal val="#ppt_x"/>
                                          </p:val>
                                        </p:tav>
                                      </p:tavLst>
                                    </p:anim>
                                    <p:anim calcmode="lin" valueType="num">
                                      <p:cBhvr>
                                        <p:cTn id="23" dur="1000" fill="hold"/>
                                        <p:tgtEl>
                                          <p:spTgt spid="3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pSp>
        <p:nvGrpSpPr>
          <p:cNvPr id="345" name="Google Shape;345;p12"/>
          <p:cNvGrpSpPr/>
          <p:nvPr/>
        </p:nvGrpSpPr>
        <p:grpSpPr>
          <a:xfrm>
            <a:off x="4738248" y="1590249"/>
            <a:ext cx="2682587" cy="4493591"/>
            <a:chOff x="3230705" y="1999281"/>
            <a:chExt cx="2682587" cy="4493591"/>
          </a:xfrm>
        </p:grpSpPr>
        <p:sp>
          <p:nvSpPr>
            <p:cNvPr id="346" name="Google Shape;346;p12"/>
            <p:cNvSpPr/>
            <p:nvPr/>
          </p:nvSpPr>
          <p:spPr>
            <a:xfrm>
              <a:off x="3230705"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solidFill>
              <a:srgbClr val="F2F2F2"/>
            </a:solidFill>
            <a:ln w="12700" cap="flat" cmpd="sng">
              <a:solidFill>
                <a:schemeClr val="lt1"/>
              </a:solidFill>
              <a:prstDash val="solid"/>
              <a:miter lim="800000"/>
              <a:headEnd type="none" w="sm" len="sm"/>
              <a:tailEnd type="none" w="sm" len="sm"/>
            </a:ln>
          </p:spPr>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D8D8D8"/>
                </a:buClr>
                <a:buSzPts val="3200"/>
                <a:buFont typeface="Arial"/>
                <a:buNone/>
              </a:pPr>
              <a:r>
                <a:rPr lang="en-US" sz="3200">
                  <a:solidFill>
                    <a:srgbClr val="D8D8D8"/>
                  </a:solidFill>
                  <a:latin typeface="Arial"/>
                  <a:ea typeface="Arial"/>
                  <a:cs typeface="Arial"/>
                  <a:sym typeface="Arial"/>
                </a:rPr>
                <a:t>Remain Focused</a:t>
              </a:r>
              <a:endParaRPr/>
            </a:p>
          </p:txBody>
        </p:sp>
        <p:sp>
          <p:nvSpPr>
            <p:cNvPr id="347" name="Google Shape;347;p12"/>
            <p:cNvSpPr/>
            <p:nvPr/>
          </p:nvSpPr>
          <p:spPr>
            <a:xfrm>
              <a:off x="3657600" y="2102680"/>
              <a:ext cx="1828798" cy="1828798"/>
            </a:xfrm>
            <a:prstGeom prst="ellipse">
              <a:avLst/>
            </a:prstGeom>
            <a:blipFill rotWithShape="1">
              <a:blip r:embed="rId3">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12"/>
          <p:cNvGrpSpPr/>
          <p:nvPr/>
        </p:nvGrpSpPr>
        <p:grpSpPr>
          <a:xfrm>
            <a:off x="8066230" y="1590248"/>
            <a:ext cx="2682587" cy="4493591"/>
            <a:chOff x="5993770" y="1999281"/>
            <a:chExt cx="2682587" cy="4493591"/>
          </a:xfrm>
        </p:grpSpPr>
        <p:sp>
          <p:nvSpPr>
            <p:cNvPr id="349" name="Google Shape;349;p12"/>
            <p:cNvSpPr/>
            <p:nvPr/>
          </p:nvSpPr>
          <p:spPr>
            <a:xfrm>
              <a:off x="5993770"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solidFill>
              <a:srgbClr val="F2F2F2"/>
            </a:solidFill>
            <a:ln w="12700" cap="flat" cmpd="sng">
              <a:solidFill>
                <a:schemeClr val="lt1"/>
              </a:solidFill>
              <a:prstDash val="solid"/>
              <a:miter lim="800000"/>
              <a:headEnd type="none" w="sm" len="sm"/>
              <a:tailEnd type="none" w="sm" len="sm"/>
            </a:ln>
          </p:spPr>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D8D8D8"/>
                </a:buClr>
                <a:buSzPts val="3200"/>
                <a:buFont typeface="Arial"/>
                <a:buNone/>
              </a:pPr>
              <a:r>
                <a:rPr lang="en-US" sz="3200">
                  <a:solidFill>
                    <a:srgbClr val="D8D8D8"/>
                  </a:solidFill>
                  <a:latin typeface="Arial"/>
                  <a:ea typeface="Arial"/>
                  <a:cs typeface="Arial"/>
                  <a:sym typeface="Arial"/>
                </a:rPr>
                <a:t>Reduce Stress</a:t>
              </a:r>
              <a:endParaRPr/>
            </a:p>
          </p:txBody>
        </p:sp>
        <p:sp>
          <p:nvSpPr>
            <p:cNvPr id="350" name="Google Shape;350;p12"/>
            <p:cNvSpPr/>
            <p:nvPr/>
          </p:nvSpPr>
          <p:spPr>
            <a:xfrm>
              <a:off x="6420665" y="2102680"/>
              <a:ext cx="1828798" cy="1828798"/>
            </a:xfrm>
            <a:prstGeom prst="ellipse">
              <a:avLst/>
            </a:prstGeom>
            <a:blipFill rotWithShape="1">
              <a:blip r:embed="rId4">
                <a:alphaModFix/>
              </a:blip>
              <a:stretch>
                <a:fillRect l="-45090" t="1727" r="-4906" b="-1726"/>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12"/>
          <p:cNvGrpSpPr/>
          <p:nvPr/>
        </p:nvGrpSpPr>
        <p:grpSpPr>
          <a:xfrm>
            <a:off x="1443183" y="1590250"/>
            <a:ext cx="2682587" cy="4493591"/>
            <a:chOff x="467641" y="1999281"/>
            <a:chExt cx="2682587" cy="4493591"/>
          </a:xfrm>
        </p:grpSpPr>
        <p:sp>
          <p:nvSpPr>
            <p:cNvPr id="352" name="Google Shape;352;p12"/>
            <p:cNvSpPr/>
            <p:nvPr/>
          </p:nvSpPr>
          <p:spPr>
            <a:xfrm>
              <a:off x="467641" y="1999281"/>
              <a:ext cx="2682587" cy="4493591"/>
            </a:xfrm>
            <a:custGeom>
              <a:avLst/>
              <a:gdLst/>
              <a:ahLst/>
              <a:cxnLst/>
              <a:rect l="l" t="t" r="r" b="b"/>
              <a:pathLst>
                <a:path w="2682587" h="4493591" extrusionOk="0">
                  <a:moveTo>
                    <a:pt x="0" y="268259"/>
                  </a:moveTo>
                  <a:cubicBezTo>
                    <a:pt x="0" y="120104"/>
                    <a:pt x="120104" y="0"/>
                    <a:pt x="268259" y="0"/>
                  </a:cubicBezTo>
                  <a:lnTo>
                    <a:pt x="2414328" y="0"/>
                  </a:lnTo>
                  <a:cubicBezTo>
                    <a:pt x="2562483" y="0"/>
                    <a:pt x="2682587" y="120104"/>
                    <a:pt x="2682587" y="268259"/>
                  </a:cubicBezTo>
                  <a:lnTo>
                    <a:pt x="2682587" y="4225332"/>
                  </a:lnTo>
                  <a:cubicBezTo>
                    <a:pt x="2682587" y="4373487"/>
                    <a:pt x="2562483" y="4493591"/>
                    <a:pt x="2414328" y="4493591"/>
                  </a:cubicBezTo>
                  <a:lnTo>
                    <a:pt x="268259" y="4493591"/>
                  </a:lnTo>
                  <a:cubicBezTo>
                    <a:pt x="120104" y="4493591"/>
                    <a:pt x="0" y="4373487"/>
                    <a:pt x="0" y="4225332"/>
                  </a:cubicBezTo>
                  <a:lnTo>
                    <a:pt x="0" y="268259"/>
                  </a:lnTo>
                  <a:close/>
                </a:path>
              </a:pathLst>
            </a:cu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227575" tIns="2025000" rIns="227575" bIns="1126300" anchor="ctr" anchorCtr="0">
              <a:noAutofit/>
            </a:bodyPr>
            <a:lstStyle/>
            <a:p>
              <a:pPr marL="0" marR="0" lvl="0" indent="0" algn="ctr" rtl="0">
                <a:lnSpc>
                  <a:spcPct val="90000"/>
                </a:lnSpc>
                <a:spcBef>
                  <a:spcPts val="0"/>
                </a:spcBef>
                <a:spcAft>
                  <a:spcPts val="0"/>
                </a:spcAft>
                <a:buClr>
                  <a:srgbClr val="E5B74A"/>
                </a:buClr>
                <a:buSzPts val="3200"/>
                <a:buFont typeface="Arial"/>
                <a:buNone/>
              </a:pPr>
              <a:r>
                <a:rPr lang="en-US" sz="3200" b="1" dirty="0">
                  <a:solidFill>
                    <a:schemeClr val="bg1"/>
                  </a:solidFill>
                  <a:effectLst>
                    <a:outerShdw blurRad="38100" dist="38100" dir="2700000" algn="tl">
                      <a:srgbClr val="000000">
                        <a:alpha val="43137"/>
                      </a:srgbClr>
                    </a:outerShdw>
                  </a:effectLst>
                  <a:latin typeface="Arial"/>
                  <a:ea typeface="Arial"/>
                  <a:cs typeface="Arial"/>
                  <a:sym typeface="Arial"/>
                </a:rPr>
                <a:t>Stay Organized</a:t>
              </a:r>
              <a:endParaRPr b="1" dirty="0">
                <a:solidFill>
                  <a:schemeClr val="bg1"/>
                </a:solidFill>
                <a:effectLst>
                  <a:outerShdw blurRad="38100" dist="38100" dir="2700000" algn="tl">
                    <a:srgbClr val="000000">
                      <a:alpha val="43137"/>
                    </a:srgbClr>
                  </a:outerShdw>
                </a:effectLst>
              </a:endParaRPr>
            </a:p>
          </p:txBody>
        </p:sp>
        <p:sp>
          <p:nvSpPr>
            <p:cNvPr id="353" name="Google Shape;353;p12"/>
            <p:cNvSpPr/>
            <p:nvPr/>
          </p:nvSpPr>
          <p:spPr>
            <a:xfrm>
              <a:off x="894535" y="2102680"/>
              <a:ext cx="1828798" cy="1828798"/>
            </a:xfrm>
            <a:prstGeom prst="ellipse">
              <a:avLst/>
            </a:prstGeom>
            <a:blipFill rotWithShape="1">
              <a:blip r:embed="rId5">
                <a:alphaModFix/>
              </a:blip>
              <a:stretch>
                <a:fillRect l="-8942" t="891" r="-41056" b="-890"/>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12"/>
          <p:cNvSpPr txBox="1">
            <a:spLocks noGrp="1"/>
          </p:cNvSpPr>
          <p:nvPr>
            <p:ph type="title" idx="4294967295"/>
          </p:nvPr>
        </p:nvSpPr>
        <p:spPr>
          <a:xfrm>
            <a:off x="1870077" y="849575"/>
            <a:ext cx="2419350" cy="688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Font typeface="Arial"/>
              <a:buNone/>
            </a:pPr>
            <a:r>
              <a:rPr lang="en-US" b="1" dirty="0"/>
              <a:t>Rule #1</a:t>
            </a:r>
            <a:endParaRPr b="1" dirty="0"/>
          </a:p>
        </p:txBody>
      </p:sp>
    </p:spTree>
  </p:cSld>
  <p:clrMapOvr>
    <a:masterClrMapping/>
  </p:clrMapOvr>
</p:sld>
</file>

<file path=ppt/theme/theme1.xml><?xml version="1.0" encoding="utf-8"?>
<a:theme xmlns:a="http://schemas.openxmlformats.org/drawingml/2006/main" name="T&amp;M slide master PMPD">
  <a:themeElements>
    <a:clrScheme name="T&amp;M primers">
      <a:dk1>
        <a:srgbClr val="000000"/>
      </a:dk1>
      <a:lt1>
        <a:sysClr val="window" lastClr="FFFFFF"/>
      </a:lt1>
      <a:dk2>
        <a:srgbClr val="003C5A"/>
      </a:dk2>
      <a:lt2>
        <a:srgbClr val="FFFFFF"/>
      </a:lt2>
      <a:accent1>
        <a:srgbClr val="0079B5"/>
      </a:accent1>
      <a:accent2>
        <a:srgbClr val="0079B5"/>
      </a:accent2>
      <a:accent3>
        <a:srgbClr val="D1E24C"/>
      </a:accent3>
      <a:accent4>
        <a:srgbClr val="E2EC97"/>
      </a:accent4>
      <a:accent5>
        <a:srgbClr val="BED600"/>
      </a:accent5>
      <a:accent6>
        <a:srgbClr val="0079B5"/>
      </a:accent6>
      <a:hlink>
        <a:srgbClr val="BED600"/>
      </a:hlink>
      <a:folHlink>
        <a:srgbClr val="E2EC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amp;M slide master PMPD" id="{772A354D-69BB-40D0-8BAA-3C0A4A70DC83}" vid="{52FE3066-DD32-46D4-BDE3-AB55D506B703}"/>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T&amp;M slide master PMPD</Template>
  <TotalTime>841</TotalTime>
  <Words>11687</Words>
  <Application>Microsoft Macintosh PowerPoint</Application>
  <PresentationFormat>Widescreen</PresentationFormat>
  <Paragraphs>586</Paragraphs>
  <Slides>54</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Wingdings</vt:lpstr>
      <vt:lpstr>Calibri</vt:lpstr>
      <vt:lpstr>T&amp;M slide master PMPD</vt:lpstr>
      <vt:lpstr>Time Management and Maximizing Productivity for AEC Professionals </vt:lpstr>
      <vt:lpstr>PowerPoint Presentation</vt:lpstr>
      <vt:lpstr>PowerPoint Presentation</vt:lpstr>
      <vt:lpstr>PowerPoint Presentation</vt:lpstr>
      <vt:lpstr>PowerPoint Presentation</vt:lpstr>
      <vt:lpstr>PowerPoint Presentation</vt:lpstr>
      <vt:lpstr>PowerPoint Presentation</vt:lpstr>
      <vt:lpstr>Three Rules to Maximizing Productivity</vt:lpstr>
      <vt:lpstr>Rule #1</vt:lpstr>
      <vt:lpstr>Physically Organized = Mentally Organized</vt:lpstr>
      <vt:lpstr>1.1 Deploy a minimalist mindset </vt:lpstr>
      <vt:lpstr>PowerPoint Presentation</vt:lpstr>
      <vt:lpstr>PowerPoint Presentation</vt:lpstr>
      <vt:lpstr>PowerPoint Presentation</vt:lpstr>
      <vt:lpstr>1.2 Organize your note-taking efforts</vt:lpstr>
      <vt:lpstr>PowerPoint Presentation</vt:lpstr>
      <vt:lpstr>1.3 Manage your contacts effectively</vt:lpstr>
      <vt:lpstr>1.4 Organize your appointments</vt:lpstr>
      <vt:lpstr>1.5 Utilize Project Management Tools</vt:lpstr>
      <vt:lpstr>1.6 Organize your home base: your desk</vt:lpstr>
      <vt:lpstr>1.7 Optimize your browser using bookmarks</vt:lpstr>
      <vt:lpstr>PowerPoint Presentation</vt:lpstr>
      <vt:lpstr>Rule #2</vt:lpstr>
      <vt:lpstr>2.1 Create consistency through routines </vt:lpstr>
      <vt:lpstr>Pomodoro Technique</vt:lpstr>
      <vt:lpstr>PowerPoint Presentation</vt:lpstr>
      <vt:lpstr>PowerPoint Presentation</vt:lpstr>
      <vt:lpstr>2.2 Establish your daily MITs</vt:lpstr>
      <vt:lpstr>PowerPoint Presentation</vt:lpstr>
      <vt:lpstr>PowerPoint Presentation</vt:lpstr>
      <vt:lpstr>2.3 Prioritize MIT Completion</vt:lpstr>
      <vt:lpstr>2.4 Don’t let email dictate your schedule</vt:lpstr>
      <vt:lpstr>2.5 Meditate</vt:lpstr>
      <vt:lpstr>PowerPoint Presentation</vt:lpstr>
      <vt:lpstr>2.7 Create urgency through deadlines</vt:lpstr>
      <vt:lpstr>PowerPoint Presentation</vt:lpstr>
      <vt:lpstr>Rule #3</vt:lpstr>
      <vt:lpstr>“Worrying is like a rocking chair. It gives you something to do, but gets you nowhere.”                    - Glen Turner</vt:lpstr>
      <vt:lpstr>3.1 Simplification through elimination</vt:lpstr>
      <vt:lpstr>3.2 Create a functional to-do list</vt:lpstr>
      <vt:lpstr>PowerPoint Presentation</vt:lpstr>
      <vt:lpstr>PowerPoint Presentation</vt:lpstr>
      <vt:lpstr>PowerPoint Presentation</vt:lpstr>
      <vt:lpstr>3.3 Keep your mind and body in shape</vt:lpstr>
      <vt:lpstr>3.4 Eat and sleep well</vt:lpstr>
      <vt:lpstr>3.5 Make the most of waiting/idle times</vt:lpstr>
      <vt:lpstr>3.6 Schedule your relaxation time</vt:lpstr>
      <vt:lpstr>3.7 Learn to say “No”</vt:lpstr>
      <vt:lpstr>PowerPoint Presentation</vt:lpstr>
      <vt:lpstr>Is balance possible?</vt:lpstr>
      <vt:lpstr>Three Rules to Maximizing Productivity</vt:lpstr>
      <vt:lpstr>Books on Productivity: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Leadership Accelerator People Leadership Course Level I</dc:title>
  <dc:creator>Betty</dc:creator>
  <cp:lastModifiedBy>Anthony Fasano</cp:lastModifiedBy>
  <cp:revision>16</cp:revision>
  <dcterms:created xsi:type="dcterms:W3CDTF">2015-04-29T02:03:27Z</dcterms:created>
  <dcterms:modified xsi:type="dcterms:W3CDTF">2024-04-01T14:11:25Z</dcterms:modified>
</cp:coreProperties>
</file>